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3431059978" r:id="rId1"/>
  </p:sldMasterIdLst>
  <p:notesMasterIdLst>
    <p:notesMasterId r:id="rId32"/>
  </p:notesMasterIdLst>
  <p:sldIdLst>
    <p:sldId id="2007577006" r:id="rId2"/>
    <p:sldId id="2007577007" r:id="rId3"/>
    <p:sldId id="2007577008" r:id="rId4"/>
    <p:sldId id="2007577009" r:id="rId5"/>
    <p:sldId id="2007577049" r:id="rId6"/>
    <p:sldId id="2007577013" r:id="rId7"/>
    <p:sldId id="2007577037" r:id="rId8"/>
    <p:sldId id="2007577036" r:id="rId9"/>
    <p:sldId id="2007577038" r:id="rId10"/>
    <p:sldId id="2007577011" r:id="rId11"/>
    <p:sldId id="2007577041" r:id="rId12"/>
    <p:sldId id="2007577014" r:id="rId13"/>
    <p:sldId id="2007577039" r:id="rId14"/>
    <p:sldId id="2007577021" r:id="rId15"/>
    <p:sldId id="2007577015" r:id="rId16"/>
    <p:sldId id="2007577018" r:id="rId17"/>
    <p:sldId id="2007577016" r:id="rId18"/>
    <p:sldId id="2007577017" r:id="rId19"/>
    <p:sldId id="2007577012" r:id="rId20"/>
    <p:sldId id="2007577020" r:id="rId21"/>
    <p:sldId id="2007577046" r:id="rId22"/>
    <p:sldId id="2007577048" r:id="rId23"/>
    <p:sldId id="2007577042" r:id="rId24"/>
    <p:sldId id="2007577031" r:id="rId25"/>
    <p:sldId id="2007577030" r:id="rId26"/>
    <p:sldId id="2007577044" r:id="rId27"/>
    <p:sldId id="2007577033" r:id="rId28"/>
    <p:sldId id="2007577045" r:id="rId29"/>
    <p:sldId id="2007577047" r:id="rId30"/>
    <p:sldId id="2007577035" r:id="rId31"/>
  </p:sldIdLst>
  <p:sldSz cx="24384000" cy="13716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2580" autoAdjust="0"/>
  </p:normalViewPr>
  <p:slideViewPr>
    <p:cSldViewPr snapToGrid="0" snapToObjects="1">
      <p:cViewPr varScale="1">
        <p:scale>
          <a:sx n="52" d="100"/>
          <a:sy n="52" d="100"/>
        </p:scale>
        <p:origin x="1206" y="120"/>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D365586-3DD6-4670-81B9-46C76396DE45}" type="datetimeFigureOut">
              <a:rPr lang="zh-CN" altLang="en-US" smtClean="0"/>
              <a:t>2019/6/28</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5D36578-5FC9-4FDD-A553-FDB266565DFB}" type="slidenum">
              <a:rPr lang="zh-CN" altLang="en-US" smtClean="0"/>
              <a:t>‹#›</a:t>
            </a:fld>
            <a:endParaRPr lang="zh-CN" altLang="en-US"/>
          </a:p>
        </p:txBody>
      </p:sp>
    </p:spTree>
    <p:extLst>
      <p:ext uri="{BB962C8B-B14F-4D97-AF65-F5344CB8AC3E}">
        <p14:creationId xmlns:p14="http://schemas.microsoft.com/office/powerpoint/2010/main" val="143251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再调整一下图片</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5D36578-5FC9-4FDD-A553-FDB266565DFB}" type="slidenum">
              <a:rPr lang="zh-CN" altLang="en-US" smtClean="0"/>
              <a:t>11</a:t>
            </a:fld>
            <a:endParaRPr lang="zh-CN" altLang="en-US"/>
          </a:p>
        </p:txBody>
      </p:sp>
    </p:spTree>
    <p:extLst>
      <p:ext uri="{BB962C8B-B14F-4D97-AF65-F5344CB8AC3E}">
        <p14:creationId xmlns:p14="http://schemas.microsoft.com/office/powerpoint/2010/main" val="371639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白边不齐</a:t>
            </a:r>
          </a:p>
        </p:txBody>
      </p:sp>
      <p:sp>
        <p:nvSpPr>
          <p:cNvPr id="4" name="灯片编号占位符 3"/>
          <p:cNvSpPr>
            <a:spLocks noGrp="1"/>
          </p:cNvSpPr>
          <p:nvPr>
            <p:ph type="sldNum" sz="quarter" idx="5"/>
          </p:nvPr>
        </p:nvSpPr>
        <p:spPr/>
        <p:txBody>
          <a:bodyPr/>
          <a:lstStyle/>
          <a:p>
            <a:fld id="{F5D36578-5FC9-4FDD-A553-FDB266565DFB}" type="slidenum">
              <a:rPr lang="zh-CN" altLang="en-US" smtClean="0"/>
              <a:t>12</a:t>
            </a:fld>
            <a:endParaRPr lang="zh-CN" altLang="en-US"/>
          </a:p>
        </p:txBody>
      </p:sp>
    </p:spTree>
    <p:extLst>
      <p:ext uri="{BB962C8B-B14F-4D97-AF65-F5344CB8AC3E}">
        <p14:creationId xmlns:p14="http://schemas.microsoft.com/office/powerpoint/2010/main" val="369479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白边不齐</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5D36578-5FC9-4FDD-A553-FDB266565DFB}" type="slidenum">
              <a:rPr lang="zh-CN" altLang="en-US" smtClean="0"/>
              <a:t>15</a:t>
            </a:fld>
            <a:endParaRPr lang="zh-CN" altLang="en-US"/>
          </a:p>
        </p:txBody>
      </p:sp>
    </p:spTree>
    <p:extLst>
      <p:ext uri="{BB962C8B-B14F-4D97-AF65-F5344CB8AC3E}">
        <p14:creationId xmlns:p14="http://schemas.microsoft.com/office/powerpoint/2010/main" val="314947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9856342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12.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2.png"/><Relationship Id="rId7"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sp>
        <p:nvSpPr>
          <p:cNvPr id="469" name="文本"/>
          <p:cNvSpPr>
            <a:spLocks noGrp="1"/>
          </p:cNvSpPr>
          <p:nvPr>
            <p:ph type="ctrTitle"/>
          </p:nvPr>
        </p:nvSpPr>
        <p:spPr>
          <a:xfrm rot="21600000">
            <a:off x="4209140" y="4353018"/>
            <a:ext cx="8703455" cy="1196578"/>
          </a:xfrm>
          <a:prstGeom prst="rect">
            <a:avLst/>
          </a:prstGeom>
        </p:spPr>
        <p:txBody>
          <a:bodyPr lIns="0" tIns="0" rIns="0" bIns="0">
            <a:noAutofit/>
          </a:bodyPr>
          <a:lstStyle/>
          <a:p>
            <a:pPr algn="l">
              <a:lnSpc>
                <a:spcPts val="14400"/>
              </a:lnSpc>
            </a:pPr>
            <a:r>
              <a:rPr lang="zh-CN" altLang="en-US" sz="10000" b="0" i="0" u="none" spc="0" dirty="0">
                <a:ln w="0">
                  <a:solidFill>
                    <a:srgbClr val="FAA041">
                      <a:alpha val="100000"/>
                    </a:srgbClr>
                  </a:solidFill>
                </a:ln>
                <a:solidFill>
                  <a:srgbClr val="FAA041">
                    <a:alpha val="100000"/>
                  </a:srgbClr>
                </a:solidFill>
                <a:latin typeface="Microsoft YaHei" charset="-122"/>
                <a:ea typeface="Microsoft YaHei" charset="-122"/>
                <a:cs typeface="Microsoft YaHei" charset="-122"/>
              </a:rPr>
              <a:t>项目答辩</a:t>
            </a:r>
            <a:endParaRPr kumimoji="1" lang="zh-CN" altLang="en-US" sz="10000" dirty="0">
              <a:solidFill>
                <a:srgbClr val="000000"/>
              </a:solidFill>
            </a:endParaRPr>
          </a:p>
        </p:txBody>
      </p:sp>
      <p:sp>
        <p:nvSpPr>
          <p:cNvPr id="1589" name="文本"/>
          <p:cNvSpPr>
            <a:spLocks noGrp="1"/>
          </p:cNvSpPr>
          <p:nvPr>
            <p:ph type="ctrTitle"/>
          </p:nvPr>
        </p:nvSpPr>
        <p:spPr>
          <a:xfrm>
            <a:off x="5139399" y="6350870"/>
            <a:ext cx="15546392" cy="1420367"/>
          </a:xfrm>
          <a:prstGeom prst="rect">
            <a:avLst/>
          </a:prstGeom>
        </p:spPr>
        <p:txBody>
          <a:bodyPr lIns="0" tIns="0" rIns="0" bIns="0">
            <a:noAutofit/>
          </a:bodyPr>
          <a:lstStyle/>
          <a:p>
            <a:pPr algn="l">
              <a:lnSpc>
                <a:spcPts val="14400"/>
              </a:lnSpc>
            </a:pPr>
            <a:r>
              <a:rPr lang="zh-CN" altLang="en-US" sz="15000" b="0" i="0" u="none" spc="2400" dirty="0">
                <a:solidFill>
                  <a:srgbClr val="FFFFFF">
                    <a:alpha val="100000"/>
                  </a:srgbClr>
                </a:solidFill>
                <a:latin typeface="HYLiLiangHeiJ" charset="-122"/>
                <a:ea typeface="HYLiLiangHeiJ" charset="-122"/>
                <a:cs typeface="HYLiLiangHeiJ" charset="-122"/>
              </a:rPr>
              <a:t>即刻图谱</a:t>
            </a:r>
            <a:endParaRPr kumimoji="1" lang="zh-CN" altLang="en-US" sz="15000" dirty="0">
              <a:solidFill>
                <a:srgbClr val="000000"/>
              </a:solidFill>
            </a:endParaRPr>
          </a:p>
        </p:txBody>
      </p:sp>
      <p:pic>
        <p:nvPicPr>
          <p:cNvPr id="2601" name="Picture" descr="Picture"/>
          <p:cNvPicPr>
            <a:picLocks noChangeAspect="1"/>
          </p:cNvPicPr>
          <p:nvPr/>
        </p:nvPicPr>
        <p:blipFill>
          <a:blip r:embed="rId3" cstate="print">
            <a:alphaModFix/>
          </a:blip>
          <a:stretch>
            <a:fillRect/>
          </a:stretch>
        </p:blipFill>
        <p:spPr>
          <a:xfrm>
            <a:off x="2879853" y="2707144"/>
            <a:ext cx="108566" cy="8998482"/>
          </a:xfrm>
          <a:prstGeom prst="rect">
            <a:avLst/>
          </a:prstGeom>
        </p:spPr>
      </p:pic>
      <p:pic>
        <p:nvPicPr>
          <p:cNvPr id="3068" name="Picture" descr="Picture"/>
          <p:cNvPicPr>
            <a:picLocks noChangeAspect="1"/>
          </p:cNvPicPr>
          <p:nvPr/>
        </p:nvPicPr>
        <p:blipFill>
          <a:blip r:embed="rId4" cstate="print">
            <a:alphaModFix/>
          </a:blip>
          <a:stretch>
            <a:fillRect/>
          </a:stretch>
        </p:blipFill>
        <p:spPr>
          <a:xfrm rot="16200000">
            <a:off x="5542795" y="44202"/>
            <a:ext cx="108566" cy="5434451"/>
          </a:xfrm>
          <a:prstGeom prst="rect">
            <a:avLst/>
          </a:prstGeom>
        </p:spPr>
      </p:pic>
      <p:pic>
        <p:nvPicPr>
          <p:cNvPr id="3540" name="Picture" descr="Picture"/>
          <p:cNvPicPr>
            <a:picLocks noChangeAspect="1"/>
          </p:cNvPicPr>
          <p:nvPr/>
        </p:nvPicPr>
        <p:blipFill>
          <a:blip r:embed="rId5" cstate="print">
            <a:alphaModFix/>
          </a:blip>
          <a:stretch>
            <a:fillRect/>
          </a:stretch>
        </p:blipFill>
        <p:spPr>
          <a:xfrm rot="21600000">
            <a:off x="8260021" y="2707379"/>
            <a:ext cx="108566" cy="1881717"/>
          </a:xfrm>
          <a:prstGeom prst="rect">
            <a:avLst/>
          </a:prstGeom>
        </p:spPr>
      </p:pic>
      <p:pic>
        <p:nvPicPr>
          <p:cNvPr id="4014" name="Picture" descr="Picture"/>
          <p:cNvPicPr>
            <a:picLocks noChangeAspect="1"/>
          </p:cNvPicPr>
          <p:nvPr/>
        </p:nvPicPr>
        <p:blipFill>
          <a:blip r:embed="rId4" cstate="print">
            <a:alphaModFix/>
          </a:blip>
          <a:stretch>
            <a:fillRect/>
          </a:stretch>
        </p:blipFill>
        <p:spPr>
          <a:xfrm rot="16200000">
            <a:off x="5542795" y="8988401"/>
            <a:ext cx="108566" cy="5434451"/>
          </a:xfrm>
          <a:prstGeom prst="rect">
            <a:avLst/>
          </a:prstGeom>
        </p:spPr>
      </p:pic>
      <p:pic>
        <p:nvPicPr>
          <p:cNvPr id="4488" name="Picture" descr="Picture"/>
          <p:cNvPicPr>
            <a:picLocks noChangeAspect="1"/>
          </p:cNvPicPr>
          <p:nvPr/>
        </p:nvPicPr>
        <p:blipFill>
          <a:blip r:embed="rId5" cstate="print">
            <a:alphaModFix/>
          </a:blip>
          <a:stretch>
            <a:fillRect/>
          </a:stretch>
        </p:blipFill>
        <p:spPr>
          <a:xfrm rot="21600000">
            <a:off x="8232040" y="9891685"/>
            <a:ext cx="108566" cy="1881717"/>
          </a:xfrm>
          <a:prstGeom prst="rect">
            <a:avLst/>
          </a:prstGeom>
        </p:spPr>
      </p:pic>
      <p:sp>
        <p:nvSpPr>
          <p:cNvPr id="4962" name="文本"/>
          <p:cNvSpPr>
            <a:spLocks noGrp="1"/>
          </p:cNvSpPr>
          <p:nvPr>
            <p:ph type="ctrTitle"/>
          </p:nvPr>
        </p:nvSpPr>
        <p:spPr>
          <a:xfrm rot="21600000">
            <a:off x="10087427" y="8487198"/>
            <a:ext cx="8465548" cy="646999"/>
          </a:xfrm>
          <a:prstGeom prst="rect">
            <a:avLst/>
          </a:prstGeom>
        </p:spPr>
        <p:txBody>
          <a:bodyPr lIns="0" tIns="0" rIns="0" bIns="0">
            <a:noAutofit/>
          </a:bodyPr>
          <a:lstStyle/>
          <a:p>
            <a:pPr algn="l">
              <a:lnSpc>
                <a:spcPts val="6600"/>
              </a:lnSpc>
            </a:pPr>
            <a:r>
              <a:rPr lang="en-US" altLang="zh-CN" sz="5500" b="0" i="0" u="none" spc="0" dirty="0">
                <a:solidFill>
                  <a:srgbClr val="FFFFFF">
                    <a:alpha val="100000"/>
                  </a:srgbClr>
                </a:solidFill>
                <a:latin typeface="Arial" charset="-122"/>
                <a:ea typeface="Arial" charset="-122"/>
                <a:cs typeface="Arial" charset="-122"/>
              </a:rPr>
              <a:t>——</a:t>
            </a:r>
            <a:r>
              <a:rPr lang="zh-CN" altLang="en-US" sz="5500" b="0" i="0" u="none" spc="0" dirty="0">
                <a:solidFill>
                  <a:srgbClr val="FFFFFF">
                    <a:alpha val="100000"/>
                  </a:srgbClr>
                </a:solidFill>
                <a:latin typeface="Arial" charset="-122"/>
                <a:ea typeface="Arial" charset="-122"/>
                <a:cs typeface="Arial" charset="-122"/>
              </a:rPr>
              <a:t>让知识触手可及</a:t>
            </a:r>
            <a:endParaRPr kumimoji="1" lang="zh-CN" altLang="en-US" sz="20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9"/>
                                        </p:tgtEl>
                                        <p:attrNameLst>
                                          <p:attrName>style.visibility</p:attrName>
                                        </p:attrNameLst>
                                      </p:cBhvr>
                                      <p:to>
                                        <p:strVal val="visible"/>
                                      </p:to>
                                    </p:set>
                                    <p:anim calcmode="lin" valueType="num">
                                      <p:cBhvr>
                                        <p:cTn id="7" dur="500" fill="hold"/>
                                        <p:tgtEl>
                                          <p:spTgt spid="46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9"/>
                                        </p:tgtEl>
                                        <p:attrNameLst>
                                          <p:attrName>ppt_y</p:attrName>
                                        </p:attrNameLst>
                                      </p:cBhvr>
                                      <p:tavLst>
                                        <p:tav tm="0">
                                          <p:val>
                                            <p:strVal val="#ppt_y"/>
                                          </p:val>
                                        </p:tav>
                                        <p:tav tm="100000">
                                          <p:val>
                                            <p:strVal val="#ppt_y"/>
                                          </p:val>
                                        </p:tav>
                                      </p:tavLst>
                                    </p:anim>
                                    <p:anim calcmode="lin" valueType="num">
                                      <p:cBhvr>
                                        <p:cTn id="9" dur="500" fill="hold"/>
                                        <p:tgtEl>
                                          <p:spTgt spid="46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9"/>
                                        </p:tgtEl>
                                      </p:cBhvr>
                                    </p:animEffect>
                                  </p:childTnLst>
                                </p:cTn>
                              </p:par>
                            </p:childTnLst>
                          </p:cTn>
                        </p:par>
                      </p:childTnLst>
                    </p:cTn>
                  </p:par>
                  <p:par>
                    <p:cTn id="12" fill="hold">
                      <p:stCondLst>
                        <p:cond delay="indefinite"/>
                      </p:stCondLst>
                      <p:childTnLst>
                        <p:par>
                          <p:cTn id="13" fill="hold">
                            <p:stCondLst>
                              <p:cond delay="0"/>
                            </p:stCondLst>
                            <p:childTnLst>
                              <p:par>
                                <p:cTn id="14" presetID="15" presetClass="entr" presetSubtype="0" fill="hold" grpId="0" nodeType="clickEffect">
                                  <p:stCondLst>
                                    <p:cond delay="0"/>
                                  </p:stCondLst>
                                  <p:childTnLst>
                                    <p:set>
                                      <p:cBhvr>
                                        <p:cTn id="15" dur="1" fill="hold">
                                          <p:stCondLst>
                                            <p:cond delay="0"/>
                                          </p:stCondLst>
                                        </p:cTn>
                                        <p:tgtEl>
                                          <p:spTgt spid="1589"/>
                                        </p:tgtEl>
                                        <p:attrNameLst>
                                          <p:attrName>style.visibility</p:attrName>
                                        </p:attrNameLst>
                                      </p:cBhvr>
                                      <p:to>
                                        <p:strVal val="visible"/>
                                      </p:to>
                                    </p:set>
                                    <p:anim calcmode="lin" valueType="num">
                                      <p:cBhvr>
                                        <p:cTn id="16" dur="1000" fill="hold"/>
                                        <p:tgtEl>
                                          <p:spTgt spid="1589"/>
                                        </p:tgtEl>
                                        <p:attrNameLst>
                                          <p:attrName>ppt_w</p:attrName>
                                        </p:attrNameLst>
                                      </p:cBhvr>
                                      <p:tavLst>
                                        <p:tav tm="0">
                                          <p:val>
                                            <p:fltVal val="0"/>
                                          </p:val>
                                        </p:tav>
                                        <p:tav tm="100000">
                                          <p:val>
                                            <p:strVal val="#ppt_w"/>
                                          </p:val>
                                        </p:tav>
                                      </p:tavLst>
                                    </p:anim>
                                    <p:anim calcmode="lin" valueType="num">
                                      <p:cBhvr>
                                        <p:cTn id="17" dur="1000" fill="hold"/>
                                        <p:tgtEl>
                                          <p:spTgt spid="1589"/>
                                        </p:tgtEl>
                                        <p:attrNameLst>
                                          <p:attrName>ppt_h</p:attrName>
                                        </p:attrNameLst>
                                      </p:cBhvr>
                                      <p:tavLst>
                                        <p:tav tm="0">
                                          <p:val>
                                            <p:fltVal val="0"/>
                                          </p:val>
                                        </p:tav>
                                        <p:tav tm="100000">
                                          <p:val>
                                            <p:strVal val="#ppt_h"/>
                                          </p:val>
                                        </p:tav>
                                      </p:tavLst>
                                    </p:anim>
                                    <p:anim calcmode="lin" valueType="num">
                                      <p:cBhvr>
                                        <p:cTn id="18" dur="1000" fill="hold"/>
                                        <p:tgtEl>
                                          <p:spTgt spid="1589"/>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158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56" presetClass="entr" presetSubtype="0" fill="hold" grpId="0" nodeType="clickEffect">
                                  <p:stCondLst>
                                    <p:cond delay="0"/>
                                  </p:stCondLst>
                                  <p:iterate type="lt">
                                    <p:tmPct val="10000"/>
                                  </p:iterate>
                                  <p:childTnLst>
                                    <p:set>
                                      <p:cBhvr>
                                        <p:cTn id="23" dur="1" fill="hold">
                                          <p:stCondLst>
                                            <p:cond delay="0"/>
                                          </p:stCondLst>
                                        </p:cTn>
                                        <p:tgtEl>
                                          <p:spTgt spid="4962"/>
                                        </p:tgtEl>
                                        <p:attrNameLst>
                                          <p:attrName>style.visibility</p:attrName>
                                        </p:attrNameLst>
                                      </p:cBhvr>
                                      <p:to>
                                        <p:strVal val="visible"/>
                                      </p:to>
                                    </p:set>
                                    <p:anim by="(-#ppt_w*2)" calcmode="lin" valueType="num">
                                      <p:cBhvr rctx="PPT">
                                        <p:cTn id="24" dur="500" autoRev="1" fill="hold">
                                          <p:stCondLst>
                                            <p:cond delay="0"/>
                                          </p:stCondLst>
                                        </p:cTn>
                                        <p:tgtEl>
                                          <p:spTgt spid="4962"/>
                                        </p:tgtEl>
                                        <p:attrNameLst>
                                          <p:attrName>ppt_w</p:attrName>
                                        </p:attrNameLst>
                                      </p:cBhvr>
                                    </p:anim>
                                    <p:anim by="(#ppt_w*0.50)" calcmode="lin" valueType="num">
                                      <p:cBhvr>
                                        <p:cTn id="25" dur="500" decel="50000" autoRev="1" fill="hold">
                                          <p:stCondLst>
                                            <p:cond delay="0"/>
                                          </p:stCondLst>
                                        </p:cTn>
                                        <p:tgtEl>
                                          <p:spTgt spid="4962"/>
                                        </p:tgtEl>
                                        <p:attrNameLst>
                                          <p:attrName>ppt_x</p:attrName>
                                        </p:attrNameLst>
                                      </p:cBhvr>
                                    </p:anim>
                                    <p:anim from="(-#ppt_h/2)" to="(#ppt_y)" calcmode="lin" valueType="num">
                                      <p:cBhvr>
                                        <p:cTn id="26" dur="1000" fill="hold">
                                          <p:stCondLst>
                                            <p:cond delay="0"/>
                                          </p:stCondLst>
                                        </p:cTn>
                                        <p:tgtEl>
                                          <p:spTgt spid="4962"/>
                                        </p:tgtEl>
                                        <p:attrNameLst>
                                          <p:attrName>ppt_y</p:attrName>
                                        </p:attrNameLst>
                                      </p:cBhvr>
                                    </p:anim>
                                    <p:animRot by="21600000">
                                      <p:cBhvr>
                                        <p:cTn id="27" dur="1000" fill="hold">
                                          <p:stCondLst>
                                            <p:cond delay="0"/>
                                          </p:stCondLst>
                                        </p:cTn>
                                        <p:tgtEl>
                                          <p:spTgt spid="49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p:bldP spid="1589" grpId="0"/>
      <p:bldP spid="49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2104549" y="3048520"/>
            <a:ext cx="11174471" cy="7618957"/>
          </a:xfrm>
          <a:prstGeom prst="rect">
            <a:avLst/>
          </a:prstGeom>
        </p:spPr>
      </p:pic>
      <p:sp>
        <p:nvSpPr>
          <p:cNvPr id="2516" name="文本"/>
          <p:cNvSpPr>
            <a:spLocks noGrp="1"/>
          </p:cNvSpPr>
          <p:nvPr>
            <p:ph type="ctrTitle"/>
          </p:nvPr>
        </p:nvSpPr>
        <p:spPr>
          <a:xfrm>
            <a:off x="14259246" y="3483352"/>
            <a:ext cx="8479789" cy="6873628"/>
          </a:xfrm>
          <a:prstGeom prst="rect">
            <a:avLst/>
          </a:prstGeom>
        </p:spPr>
        <p:txBody>
          <a:bodyPr lIns="0" tIns="0" rIns="0" bIns="0">
            <a:noAutofit/>
          </a:bodyPr>
          <a:lstStyle/>
          <a:p>
            <a:pPr>
              <a:lnSpc>
                <a:spcPct val="100000"/>
              </a:lnSpc>
            </a:pPr>
            <a:r>
              <a:rPr lang="en-US" altLang="zh-CN" sz="4000" dirty="0"/>
              <a:t>        </a:t>
            </a:r>
            <a:r>
              <a:rPr lang="zh-CN" altLang="zh-CN" sz="4000" dirty="0"/>
              <a:t>智慧学习相关的软件近期不断涌现，根据《智慧学习环境的研究现状和趋势》我们了解到，市面上常见的软件主要可以分为“通用学习支持技术类”“交互支持技术类”“协作支持技术类”“内容呈现支持技术类”“专业学科工具类”“智能代理与决策技术类”“基础设施类”等</a:t>
            </a:r>
            <a:endParaRPr kumimoji="1" lang="zh-CN" altLang="en-US" sz="4000" dirty="0">
              <a:solidFill>
                <a:srgbClr val="000000"/>
              </a:solidFill>
            </a:endParaRPr>
          </a:p>
        </p:txBody>
      </p:sp>
      <p:sp>
        <p:nvSpPr>
          <p:cNvPr id="3" name="文本框 2"/>
          <p:cNvSpPr txBox="1"/>
          <p:nvPr/>
        </p:nvSpPr>
        <p:spPr>
          <a:xfrm rot="20617133">
            <a:off x="5206482" y="8696131"/>
            <a:ext cx="3116424"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知识类</a:t>
            </a:r>
          </a:p>
        </p:txBody>
      </p:sp>
      <p:sp>
        <p:nvSpPr>
          <p:cNvPr id="4" name="文本框 3"/>
          <p:cNvSpPr txBox="1"/>
          <p:nvPr/>
        </p:nvSpPr>
        <p:spPr>
          <a:xfrm rot="18998364">
            <a:off x="2239348" y="5654349"/>
            <a:ext cx="2551264"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视频类</a:t>
            </a:r>
          </a:p>
        </p:txBody>
      </p:sp>
      <p:sp>
        <p:nvSpPr>
          <p:cNvPr id="5" name="文本框 4"/>
          <p:cNvSpPr txBox="1"/>
          <p:nvPr/>
        </p:nvSpPr>
        <p:spPr>
          <a:xfrm rot="1515504">
            <a:off x="5375750" y="4166090"/>
            <a:ext cx="2972459"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图谱类</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500"/>
                                        <p:tgtEl>
                                          <p:spTgt spid="9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2516"/>
                                        </p:tgtEl>
                                        <p:attrNameLst>
                                          <p:attrName>style.visibility</p:attrName>
                                        </p:attrNameLst>
                                      </p:cBhvr>
                                      <p:to>
                                        <p:strVal val="visible"/>
                                      </p:to>
                                    </p:set>
                                    <p:animEffect transition="in" filter="circle(in)">
                                      <p:cBhvr>
                                        <p:cTn id="21" dur="1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6" grpId="0"/>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4" cstate="print">
            <a:alphaModFix/>
          </a:blip>
          <a:stretch>
            <a:fillRect/>
          </a:stretch>
        </p:blipFill>
        <p:spPr>
          <a:xfrm>
            <a:off x="664736" y="538609"/>
            <a:ext cx="23054526" cy="12638780"/>
          </a:xfrm>
          <a:prstGeom prst="rect">
            <a:avLst/>
          </a:prstGeom>
        </p:spPr>
      </p:pic>
      <p:pic>
        <p:nvPicPr>
          <p:cNvPr id="2048" name="Picture" descr="Picture"/>
          <p:cNvPicPr>
            <a:picLocks noChangeAspect="1"/>
          </p:cNvPicPr>
          <p:nvPr/>
        </p:nvPicPr>
        <p:blipFill>
          <a:blip r:embed="rId5" cstate="print">
            <a:alphaModFix/>
          </a:blip>
          <a:stretch>
            <a:fillRect/>
          </a:stretch>
        </p:blipFill>
        <p:spPr>
          <a:xfrm>
            <a:off x="15101636" y="1818608"/>
            <a:ext cx="8367290" cy="10078781"/>
          </a:xfrm>
          <a:prstGeom prst="rect">
            <a:avLst/>
          </a:prstGeom>
          <a:effectLst>
            <a:outerShdw blurRad="152400" dist="201575" dir="2700000" algn="ctr">
              <a:srgbClr val="000000">
                <a:alpha val="64000"/>
              </a:srgbClr>
            </a:outerShdw>
          </a:effectLst>
        </p:spPr>
      </p:pic>
      <p:pic>
        <p:nvPicPr>
          <p:cNvPr id="3" name="图片 2"/>
          <p:cNvPicPr>
            <a:picLocks noChangeAspect="1"/>
          </p:cNvPicPr>
          <p:nvPr/>
        </p:nvPicPr>
        <p:blipFill>
          <a:blip r:embed="rId6"/>
          <a:stretch>
            <a:fillRect/>
          </a:stretch>
        </p:blipFill>
        <p:spPr>
          <a:xfrm>
            <a:off x="1355894" y="7308935"/>
            <a:ext cx="13616782" cy="4948537"/>
          </a:xfrm>
          <a:prstGeom prst="rect">
            <a:avLst/>
          </a:prstGeom>
        </p:spPr>
      </p:pic>
      <p:sp>
        <p:nvSpPr>
          <p:cNvPr id="4" name="文本框 3"/>
          <p:cNvSpPr txBox="1"/>
          <p:nvPr/>
        </p:nvSpPr>
        <p:spPr>
          <a:xfrm>
            <a:off x="1996751" y="2456793"/>
            <a:ext cx="12335069" cy="4401205"/>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       针对未来教室，我们也做了相关调研，在</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未来学习空间应用效果评价</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中，我们可以发现对于北师大的未来教室，学生和教师的整体满意度较高，教室的设施能够更好地支持教学，在一定程度上促进了师生以及生生互动，给师生带来愉快的学习体验，但也存在教学软件兼容性差、设备使用故障等问题。具体情况如下表所示。</a:t>
            </a:r>
          </a:p>
        </p:txBody>
      </p:sp>
    </p:spTree>
    <p:extLst>
      <p:ext uri="{BB962C8B-B14F-4D97-AF65-F5344CB8AC3E}">
        <p14:creationId xmlns:p14="http://schemas.microsoft.com/office/powerpoint/2010/main" val="13690309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4" cstate="print">
            <a:alphaModFix/>
          </a:blip>
          <a:stretch>
            <a:fillRect/>
          </a:stretch>
        </p:blipFill>
        <p:spPr>
          <a:xfrm>
            <a:off x="798086" y="475156"/>
            <a:ext cx="23054526" cy="12638780"/>
          </a:xfrm>
          <a:prstGeom prst="rect">
            <a:avLst/>
          </a:prstGeom>
        </p:spPr>
      </p:pic>
      <p:pic>
        <p:nvPicPr>
          <p:cNvPr id="936" name="Picture" descr="Picture"/>
          <p:cNvPicPr>
            <a:picLocks noChangeAspect="1"/>
          </p:cNvPicPr>
          <p:nvPr/>
        </p:nvPicPr>
        <p:blipFill>
          <a:blip r:embed="rId5" cstate="print">
            <a:alphaModFix/>
          </a:blip>
          <a:stretch>
            <a:fillRect/>
          </a:stretch>
        </p:blipFill>
        <p:spPr>
          <a:xfrm>
            <a:off x="10685126" y="4771232"/>
            <a:ext cx="12745852" cy="7314381"/>
          </a:xfrm>
          <a:prstGeom prst="rect">
            <a:avLst/>
          </a:prstGeom>
          <a:effectLst>
            <a:outerShdw blurRad="50800" dist="73143" dir="2700000" algn="ctr">
              <a:srgbClr val="000000">
                <a:alpha val="69000"/>
              </a:srgbClr>
            </a:outerShdw>
          </a:effectLst>
        </p:spPr>
      </p:pic>
      <p:pic>
        <p:nvPicPr>
          <p:cNvPr id="1568" name="Picture" descr="Picture"/>
          <p:cNvPicPr>
            <a:picLocks noChangeAspect="1"/>
          </p:cNvPicPr>
          <p:nvPr/>
        </p:nvPicPr>
        <p:blipFill>
          <a:blip r:embed="rId6" cstate="print">
            <a:alphaModFix/>
          </a:blip>
          <a:stretch>
            <a:fillRect/>
          </a:stretch>
        </p:blipFill>
        <p:spPr>
          <a:xfrm>
            <a:off x="2141160" y="2635784"/>
            <a:ext cx="867776" cy="867776"/>
          </a:xfrm>
          <a:prstGeom prst="rect">
            <a:avLst/>
          </a:prstGeom>
        </p:spPr>
      </p:pic>
      <p:pic>
        <p:nvPicPr>
          <p:cNvPr id="2034" name="Picture" descr="Picture"/>
          <p:cNvPicPr>
            <a:picLocks noChangeAspect="1"/>
          </p:cNvPicPr>
          <p:nvPr/>
        </p:nvPicPr>
        <p:blipFill>
          <a:blip r:embed="rId7" cstate="print">
            <a:alphaModFix/>
          </a:blip>
          <a:stretch>
            <a:fillRect/>
          </a:stretch>
        </p:blipFill>
        <p:spPr>
          <a:xfrm>
            <a:off x="2229451" y="2809800"/>
            <a:ext cx="519743" cy="519743"/>
          </a:xfrm>
          <a:prstGeom prst="rect">
            <a:avLst/>
          </a:prstGeom>
        </p:spPr>
      </p:pic>
      <p:pic>
        <p:nvPicPr>
          <p:cNvPr id="2500" name="Picture" descr="Picture"/>
          <p:cNvPicPr>
            <a:picLocks noChangeAspect="1"/>
          </p:cNvPicPr>
          <p:nvPr/>
        </p:nvPicPr>
        <p:blipFill>
          <a:blip r:embed="rId8" cstate="print">
            <a:alphaModFix/>
          </a:blip>
          <a:stretch>
            <a:fillRect/>
          </a:stretch>
        </p:blipFill>
        <p:spPr>
          <a:xfrm>
            <a:off x="2139091" y="6611869"/>
            <a:ext cx="867776" cy="867776"/>
          </a:xfrm>
          <a:prstGeom prst="rect">
            <a:avLst/>
          </a:prstGeom>
        </p:spPr>
      </p:pic>
      <p:pic>
        <p:nvPicPr>
          <p:cNvPr id="2966" name="Picture" descr="Picture"/>
          <p:cNvPicPr>
            <a:picLocks noChangeAspect="1"/>
          </p:cNvPicPr>
          <p:nvPr/>
        </p:nvPicPr>
        <p:blipFill>
          <a:blip r:embed="rId9" cstate="print">
            <a:alphaModFix/>
          </a:blip>
          <a:stretch>
            <a:fillRect/>
          </a:stretch>
        </p:blipFill>
        <p:spPr>
          <a:xfrm>
            <a:off x="2265175" y="6785885"/>
            <a:ext cx="519743" cy="519743"/>
          </a:xfrm>
          <a:prstGeom prst="rect">
            <a:avLst/>
          </a:prstGeom>
        </p:spPr>
      </p:pic>
      <p:sp>
        <p:nvSpPr>
          <p:cNvPr id="5741" name="文本"/>
          <p:cNvSpPr>
            <a:spLocks noGrp="1"/>
          </p:cNvSpPr>
          <p:nvPr>
            <p:ph type="ctrTitle"/>
          </p:nvPr>
        </p:nvSpPr>
        <p:spPr>
          <a:xfrm>
            <a:off x="3911981" y="2907462"/>
            <a:ext cx="5677872" cy="502419"/>
          </a:xfrm>
          <a:prstGeom prst="rect">
            <a:avLst/>
          </a:prstGeom>
        </p:spPr>
        <p:txBody>
          <a:bodyPr lIns="0" tIns="0" rIns="0" bIns="0">
            <a:noAutofit/>
          </a:bodyPr>
          <a:lstStyle/>
          <a:p>
            <a:pPr algn="l">
              <a:lnSpc>
                <a:spcPts val="4800"/>
              </a:lnSpc>
            </a:pPr>
            <a:r>
              <a:rPr kumimoji="1" lang="zh-CN" altLang="en-US" sz="4000" dirty="0">
                <a:solidFill>
                  <a:srgbClr val="000000"/>
                </a:solidFill>
                <a:latin typeface="微软雅黑" panose="020B0503020204020204" pitchFamily="34" charset="-122"/>
                <a:ea typeface="微软雅黑" panose="020B0503020204020204" pitchFamily="34" charset="-122"/>
              </a:rPr>
              <a:t>帮助老师减轻备课负担</a:t>
            </a:r>
          </a:p>
        </p:txBody>
      </p:sp>
      <p:sp>
        <p:nvSpPr>
          <p:cNvPr id="6852" name="文本"/>
          <p:cNvSpPr>
            <a:spLocks noGrp="1"/>
          </p:cNvSpPr>
          <p:nvPr>
            <p:ph type="ctrTitle"/>
          </p:nvPr>
        </p:nvSpPr>
        <p:spPr>
          <a:xfrm>
            <a:off x="3777597" y="8842533"/>
            <a:ext cx="6003450" cy="465038"/>
          </a:xfrm>
          <a:prstGeom prst="rect">
            <a:avLst/>
          </a:prstGeom>
        </p:spPr>
        <p:txBody>
          <a:bodyPr lIns="0" tIns="0" rIns="0" bIns="0">
            <a:noAutofit/>
          </a:bodyPr>
          <a:lstStyle/>
          <a:p>
            <a:pPr algn="l">
              <a:lnSpc>
                <a:spcPts val="3600"/>
              </a:lnSpc>
            </a:pPr>
            <a:r>
              <a:rPr kumimoji="1" lang="zh-CN" altLang="en-US" sz="4000" dirty="0">
                <a:solidFill>
                  <a:srgbClr val="000000"/>
                </a:solidFill>
                <a:latin typeface="微软雅黑" panose="020B0503020204020204" pitchFamily="34" charset="-122"/>
                <a:ea typeface="微软雅黑" panose="020B0503020204020204" pitchFamily="34" charset="-122"/>
              </a:rPr>
              <a:t>理解知识点间的相互联系</a:t>
            </a:r>
          </a:p>
        </p:txBody>
      </p:sp>
      <p:sp>
        <p:nvSpPr>
          <p:cNvPr id="9161" name="文本"/>
          <p:cNvSpPr>
            <a:spLocks noGrp="1"/>
          </p:cNvSpPr>
          <p:nvPr>
            <p:ph type="ctrTitle"/>
          </p:nvPr>
        </p:nvSpPr>
        <p:spPr>
          <a:xfrm>
            <a:off x="3911981" y="6794546"/>
            <a:ext cx="6906495" cy="511082"/>
          </a:xfrm>
          <a:prstGeom prst="rect">
            <a:avLst/>
          </a:prstGeom>
        </p:spPr>
        <p:txBody>
          <a:bodyPr lIns="0" tIns="0" rIns="0" bIns="0">
            <a:noAutofit/>
          </a:bodyPr>
          <a:lstStyle/>
          <a:p>
            <a:pPr algn="l">
              <a:lnSpc>
                <a:spcPts val="4800"/>
              </a:lnSpc>
            </a:pPr>
            <a:r>
              <a:rPr kumimoji="1" lang="zh-CN" altLang="en-US" sz="4000" dirty="0">
                <a:solidFill>
                  <a:srgbClr val="000000"/>
                </a:solidFill>
                <a:latin typeface="微软雅黑" panose="020B0503020204020204" pitchFamily="34" charset="-122"/>
                <a:ea typeface="微软雅黑" panose="020B0503020204020204" pitchFamily="34" charset="-122"/>
              </a:rPr>
              <a:t>帮助学生把握知识的整体框架</a:t>
            </a:r>
          </a:p>
        </p:txBody>
      </p:sp>
      <p:sp>
        <p:nvSpPr>
          <p:cNvPr id="10272" name="文本"/>
          <p:cNvSpPr>
            <a:spLocks noGrp="1"/>
          </p:cNvSpPr>
          <p:nvPr>
            <p:ph type="ctrTitle"/>
          </p:nvPr>
        </p:nvSpPr>
        <p:spPr>
          <a:xfrm>
            <a:off x="8210857" y="1324904"/>
            <a:ext cx="7962284" cy="626467"/>
          </a:xfrm>
          <a:prstGeom prst="rect">
            <a:avLst/>
          </a:prstGeom>
        </p:spPr>
        <p:txBody>
          <a:bodyPr lIns="0" tIns="0" rIns="0" bIns="0">
            <a:noAutofit/>
          </a:bodyPr>
          <a:lstStyle/>
          <a:p>
            <a:pPr algn="ctr">
              <a:lnSpc>
                <a:spcPts val="6000"/>
              </a:lnSpc>
            </a:pPr>
            <a:r>
              <a:rPr lang="zh-CN" altLang="en-US" sz="5000" b="0" i="0" u="none" spc="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图谱类针对教学的优势</a:t>
            </a:r>
            <a:endParaRPr kumimoji="1" lang="zh-CN" altLang="en-US" sz="2000" dirty="0">
              <a:solidFill>
                <a:srgbClr val="000000"/>
              </a:solidFill>
            </a:endParaRPr>
          </a:p>
        </p:txBody>
      </p:sp>
      <p:pic>
        <p:nvPicPr>
          <p:cNvPr id="5" name="图片 4"/>
          <p:cNvPicPr>
            <a:picLocks noChangeAspect="1"/>
          </p:cNvPicPr>
          <p:nvPr/>
        </p:nvPicPr>
        <p:blipFill>
          <a:blip r:embed="rId10"/>
          <a:stretch>
            <a:fillRect/>
          </a:stretch>
        </p:blipFill>
        <p:spPr>
          <a:xfrm>
            <a:off x="2276743" y="4798611"/>
            <a:ext cx="518205" cy="518205"/>
          </a:xfrm>
          <a:prstGeom prst="rect">
            <a:avLst/>
          </a:prstGeom>
        </p:spPr>
      </p:pic>
      <p:pic>
        <p:nvPicPr>
          <p:cNvPr id="6" name="图片 5"/>
          <p:cNvPicPr>
            <a:picLocks noChangeAspect="1"/>
          </p:cNvPicPr>
          <p:nvPr/>
        </p:nvPicPr>
        <p:blipFill>
          <a:blip r:embed="rId11"/>
          <a:stretch>
            <a:fillRect/>
          </a:stretch>
        </p:blipFill>
        <p:spPr>
          <a:xfrm>
            <a:off x="2161381" y="4668230"/>
            <a:ext cx="865707" cy="865707"/>
          </a:xfrm>
          <a:prstGeom prst="rect">
            <a:avLst/>
          </a:prstGeom>
        </p:spPr>
      </p:pic>
      <p:pic>
        <p:nvPicPr>
          <p:cNvPr id="7" name="图片 6"/>
          <p:cNvPicPr>
            <a:picLocks noChangeAspect="1"/>
          </p:cNvPicPr>
          <p:nvPr/>
        </p:nvPicPr>
        <p:blipFill>
          <a:blip r:embed="rId12"/>
          <a:stretch>
            <a:fillRect/>
          </a:stretch>
        </p:blipFill>
        <p:spPr>
          <a:xfrm>
            <a:off x="2258462" y="8669716"/>
            <a:ext cx="518205" cy="518205"/>
          </a:xfrm>
          <a:prstGeom prst="rect">
            <a:avLst/>
          </a:prstGeom>
        </p:spPr>
      </p:pic>
      <p:pic>
        <p:nvPicPr>
          <p:cNvPr id="8" name="图片 7"/>
          <p:cNvPicPr>
            <a:picLocks noChangeAspect="1"/>
          </p:cNvPicPr>
          <p:nvPr/>
        </p:nvPicPr>
        <p:blipFill>
          <a:blip r:embed="rId13"/>
          <a:stretch>
            <a:fillRect/>
          </a:stretch>
        </p:blipFill>
        <p:spPr>
          <a:xfrm>
            <a:off x="2138127" y="8497073"/>
            <a:ext cx="865707" cy="865707"/>
          </a:xfrm>
          <a:prstGeom prst="rect">
            <a:avLst/>
          </a:prstGeom>
        </p:spPr>
      </p:pic>
      <p:sp>
        <p:nvSpPr>
          <p:cNvPr id="9" name="文本框 8"/>
          <p:cNvSpPr txBox="1"/>
          <p:nvPr/>
        </p:nvSpPr>
        <p:spPr>
          <a:xfrm>
            <a:off x="3911981" y="4703770"/>
            <a:ext cx="5281248"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激发学生的学习兴趣</a:t>
            </a:r>
          </a:p>
        </p:txBody>
      </p:sp>
      <p:pic>
        <p:nvPicPr>
          <p:cNvPr id="11" name="图片 10"/>
          <p:cNvPicPr>
            <a:picLocks noChangeAspect="1"/>
          </p:cNvPicPr>
          <p:nvPr/>
        </p:nvPicPr>
        <p:blipFill>
          <a:blip r:embed="rId14"/>
          <a:stretch>
            <a:fillRect/>
          </a:stretch>
        </p:blipFill>
        <p:spPr>
          <a:xfrm>
            <a:off x="2230989" y="10540710"/>
            <a:ext cx="518205" cy="518205"/>
          </a:xfrm>
          <a:prstGeom prst="rect">
            <a:avLst/>
          </a:prstGeom>
        </p:spPr>
      </p:pic>
      <p:pic>
        <p:nvPicPr>
          <p:cNvPr id="13" name="图片 12"/>
          <p:cNvPicPr>
            <a:picLocks noChangeAspect="1"/>
          </p:cNvPicPr>
          <p:nvPr/>
        </p:nvPicPr>
        <p:blipFill>
          <a:blip r:embed="rId15"/>
          <a:stretch>
            <a:fillRect/>
          </a:stretch>
        </p:blipFill>
        <p:spPr>
          <a:xfrm>
            <a:off x="2084710" y="10420628"/>
            <a:ext cx="865707" cy="865707"/>
          </a:xfrm>
          <a:prstGeom prst="rect">
            <a:avLst/>
          </a:prstGeom>
        </p:spPr>
      </p:pic>
      <p:sp>
        <p:nvSpPr>
          <p:cNvPr id="14" name="文本框 13"/>
          <p:cNvSpPr txBox="1"/>
          <p:nvPr/>
        </p:nvSpPr>
        <p:spPr>
          <a:xfrm>
            <a:off x="3587945" y="10641663"/>
            <a:ext cx="7381815"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提高学生的认知能力和学习能力</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72"/>
                                        </p:tgtEl>
                                        <p:attrNameLst>
                                          <p:attrName>style.visibility</p:attrName>
                                        </p:attrNameLst>
                                      </p:cBhvr>
                                      <p:to>
                                        <p:strVal val="visible"/>
                                      </p:to>
                                    </p:set>
                                    <p:animEffect transition="in" filter="wipe(down)">
                                      <p:cBhvr>
                                        <p:cTn id="7" dur="500"/>
                                        <p:tgtEl>
                                          <p:spTgt spid="10272"/>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grpId="0" nodeType="clickEffect">
                                  <p:stCondLst>
                                    <p:cond delay="0"/>
                                  </p:stCondLst>
                                  <p:childTnLst>
                                    <p:set>
                                      <p:cBhvr>
                                        <p:cTn id="11" dur="1" fill="hold">
                                          <p:stCondLst>
                                            <p:cond delay="0"/>
                                          </p:stCondLst>
                                        </p:cTn>
                                        <p:tgtEl>
                                          <p:spTgt spid="5741"/>
                                        </p:tgtEl>
                                        <p:attrNameLst>
                                          <p:attrName>style.visibility</p:attrName>
                                        </p:attrNameLst>
                                      </p:cBhvr>
                                      <p:to>
                                        <p:strVal val="visible"/>
                                      </p:to>
                                    </p:set>
                                    <p:animEffect transition="in" filter="fade">
                                      <p:cBhvr>
                                        <p:cTn id="12" dur="2000"/>
                                        <p:tgtEl>
                                          <p:spTgt spid="5741"/>
                                        </p:tgtEl>
                                      </p:cBhvr>
                                    </p:animEffect>
                                    <p:anim calcmode="lin" valueType="num">
                                      <p:cBhvr>
                                        <p:cTn id="13" dur="2000" fill="hold"/>
                                        <p:tgtEl>
                                          <p:spTgt spid="5741"/>
                                        </p:tgtEl>
                                        <p:attrNameLst>
                                          <p:attrName>style.rotation</p:attrName>
                                        </p:attrNameLst>
                                      </p:cBhvr>
                                      <p:tavLst>
                                        <p:tav tm="0">
                                          <p:val>
                                            <p:fltVal val="720"/>
                                          </p:val>
                                        </p:tav>
                                        <p:tav tm="100000">
                                          <p:val>
                                            <p:fltVal val="0"/>
                                          </p:val>
                                        </p:tav>
                                      </p:tavLst>
                                    </p:anim>
                                    <p:anim calcmode="lin" valueType="num">
                                      <p:cBhvr>
                                        <p:cTn id="14" dur="2000" fill="hold"/>
                                        <p:tgtEl>
                                          <p:spTgt spid="5741"/>
                                        </p:tgtEl>
                                        <p:attrNameLst>
                                          <p:attrName>ppt_h</p:attrName>
                                        </p:attrNameLst>
                                      </p:cBhvr>
                                      <p:tavLst>
                                        <p:tav tm="0">
                                          <p:val>
                                            <p:fltVal val="0"/>
                                          </p:val>
                                        </p:tav>
                                        <p:tav tm="100000">
                                          <p:val>
                                            <p:strVal val="#ppt_h"/>
                                          </p:val>
                                        </p:tav>
                                      </p:tavLst>
                                    </p:anim>
                                    <p:anim calcmode="lin" valueType="num">
                                      <p:cBhvr>
                                        <p:cTn id="15" dur="2000" fill="hold"/>
                                        <p:tgtEl>
                                          <p:spTgt spid="5741"/>
                                        </p:tgtEl>
                                        <p:attrNameLst>
                                          <p:attrName>ppt_w</p:attrName>
                                        </p:attrNameLst>
                                      </p:cBhvr>
                                      <p:tavLst>
                                        <p:tav tm="0">
                                          <p:val>
                                            <p:fltVal val="0"/>
                                          </p:val>
                                        </p:tav>
                                        <p:tav tm="100000">
                                          <p:val>
                                            <p:strVal val="#ppt_w"/>
                                          </p:val>
                                        </p:tav>
                                      </p:tavLst>
                                    </p:anim>
                                  </p:childTnLst>
                                </p:cTn>
                              </p:par>
                              <p:par>
                                <p:cTn id="16" presetID="35" presetClass="entr" presetSubtype="0" fill="hold" nodeType="withEffect">
                                  <p:stCondLst>
                                    <p:cond delay="0"/>
                                  </p:stCondLst>
                                  <p:childTnLst>
                                    <p:set>
                                      <p:cBhvr>
                                        <p:cTn id="17" dur="1" fill="hold">
                                          <p:stCondLst>
                                            <p:cond delay="0"/>
                                          </p:stCondLst>
                                        </p:cTn>
                                        <p:tgtEl>
                                          <p:spTgt spid="1568"/>
                                        </p:tgtEl>
                                        <p:attrNameLst>
                                          <p:attrName>style.visibility</p:attrName>
                                        </p:attrNameLst>
                                      </p:cBhvr>
                                      <p:to>
                                        <p:strVal val="visible"/>
                                      </p:to>
                                    </p:set>
                                    <p:animEffect transition="in" filter="fade">
                                      <p:cBhvr>
                                        <p:cTn id="18" dur="2000"/>
                                        <p:tgtEl>
                                          <p:spTgt spid="1568"/>
                                        </p:tgtEl>
                                      </p:cBhvr>
                                    </p:animEffect>
                                    <p:anim calcmode="lin" valueType="num">
                                      <p:cBhvr>
                                        <p:cTn id="19" dur="2000" fill="hold"/>
                                        <p:tgtEl>
                                          <p:spTgt spid="1568"/>
                                        </p:tgtEl>
                                        <p:attrNameLst>
                                          <p:attrName>style.rotation</p:attrName>
                                        </p:attrNameLst>
                                      </p:cBhvr>
                                      <p:tavLst>
                                        <p:tav tm="0">
                                          <p:val>
                                            <p:fltVal val="720"/>
                                          </p:val>
                                        </p:tav>
                                        <p:tav tm="100000">
                                          <p:val>
                                            <p:fltVal val="0"/>
                                          </p:val>
                                        </p:tav>
                                      </p:tavLst>
                                    </p:anim>
                                    <p:anim calcmode="lin" valueType="num">
                                      <p:cBhvr>
                                        <p:cTn id="20" dur="2000" fill="hold"/>
                                        <p:tgtEl>
                                          <p:spTgt spid="1568"/>
                                        </p:tgtEl>
                                        <p:attrNameLst>
                                          <p:attrName>ppt_h</p:attrName>
                                        </p:attrNameLst>
                                      </p:cBhvr>
                                      <p:tavLst>
                                        <p:tav tm="0">
                                          <p:val>
                                            <p:fltVal val="0"/>
                                          </p:val>
                                        </p:tav>
                                        <p:tav tm="100000">
                                          <p:val>
                                            <p:strVal val="#ppt_h"/>
                                          </p:val>
                                        </p:tav>
                                      </p:tavLst>
                                    </p:anim>
                                    <p:anim calcmode="lin" valueType="num">
                                      <p:cBhvr>
                                        <p:cTn id="21" dur="2000" fill="hold"/>
                                        <p:tgtEl>
                                          <p:spTgt spid="1568"/>
                                        </p:tgtEl>
                                        <p:attrNameLst>
                                          <p:attrName>ppt_w</p:attrName>
                                        </p:attrNameLst>
                                      </p:cBhvr>
                                      <p:tavLst>
                                        <p:tav tm="0">
                                          <p:val>
                                            <p:fltVal val="0"/>
                                          </p:val>
                                        </p:tav>
                                        <p:tav tm="100000">
                                          <p:val>
                                            <p:strVal val="#ppt_w"/>
                                          </p:val>
                                        </p:tav>
                                      </p:tavLst>
                                    </p:anim>
                                  </p:childTnLst>
                                </p:cTn>
                              </p:par>
                              <p:par>
                                <p:cTn id="22" presetID="35"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000"/>
                                        <p:tgtEl>
                                          <p:spTgt spid="6"/>
                                        </p:tgtEl>
                                      </p:cBhvr>
                                    </p:animEffect>
                                    <p:anim calcmode="lin" valueType="num">
                                      <p:cBhvr>
                                        <p:cTn id="25" dur="2000" fill="hold"/>
                                        <p:tgtEl>
                                          <p:spTgt spid="6"/>
                                        </p:tgtEl>
                                        <p:attrNameLst>
                                          <p:attrName>style.rotation</p:attrName>
                                        </p:attrNameLst>
                                      </p:cBhvr>
                                      <p:tavLst>
                                        <p:tav tm="0">
                                          <p:val>
                                            <p:fltVal val="720"/>
                                          </p:val>
                                        </p:tav>
                                        <p:tav tm="100000">
                                          <p:val>
                                            <p:fltVal val="0"/>
                                          </p:val>
                                        </p:tav>
                                      </p:tavLst>
                                    </p:anim>
                                    <p:anim calcmode="lin" valueType="num">
                                      <p:cBhvr>
                                        <p:cTn id="26" dur="2000" fill="hold"/>
                                        <p:tgtEl>
                                          <p:spTgt spid="6"/>
                                        </p:tgtEl>
                                        <p:attrNameLst>
                                          <p:attrName>ppt_h</p:attrName>
                                        </p:attrNameLst>
                                      </p:cBhvr>
                                      <p:tavLst>
                                        <p:tav tm="0">
                                          <p:val>
                                            <p:fltVal val="0"/>
                                          </p:val>
                                        </p:tav>
                                        <p:tav tm="100000">
                                          <p:val>
                                            <p:strVal val="#ppt_h"/>
                                          </p:val>
                                        </p:tav>
                                      </p:tavLst>
                                    </p:anim>
                                    <p:anim calcmode="lin" valueType="num">
                                      <p:cBhvr>
                                        <p:cTn id="27" dur="2000" fill="hold"/>
                                        <p:tgtEl>
                                          <p:spTgt spid="6"/>
                                        </p:tgtEl>
                                        <p:attrNameLst>
                                          <p:attrName>ppt_w</p:attrName>
                                        </p:attrNameLst>
                                      </p:cBhvr>
                                      <p:tavLst>
                                        <p:tav tm="0">
                                          <p:val>
                                            <p:fltVal val="0"/>
                                          </p:val>
                                        </p:tav>
                                        <p:tav tm="100000">
                                          <p:val>
                                            <p:strVal val="#ppt_w"/>
                                          </p:val>
                                        </p:tav>
                                      </p:tavLst>
                                    </p:anim>
                                  </p:childTnLst>
                                </p:cTn>
                              </p:par>
                              <p:par>
                                <p:cTn id="28" presetID="35" presetClass="entr" presetSubtype="0" fill="hold" nodeType="withEffect">
                                  <p:stCondLst>
                                    <p:cond delay="0"/>
                                  </p:stCondLst>
                                  <p:childTnLst>
                                    <p:set>
                                      <p:cBhvr>
                                        <p:cTn id="29" dur="1" fill="hold">
                                          <p:stCondLst>
                                            <p:cond delay="0"/>
                                          </p:stCondLst>
                                        </p:cTn>
                                        <p:tgtEl>
                                          <p:spTgt spid="2500"/>
                                        </p:tgtEl>
                                        <p:attrNameLst>
                                          <p:attrName>style.visibility</p:attrName>
                                        </p:attrNameLst>
                                      </p:cBhvr>
                                      <p:to>
                                        <p:strVal val="visible"/>
                                      </p:to>
                                    </p:set>
                                    <p:animEffect transition="in" filter="fade">
                                      <p:cBhvr>
                                        <p:cTn id="30" dur="2000"/>
                                        <p:tgtEl>
                                          <p:spTgt spid="2500"/>
                                        </p:tgtEl>
                                      </p:cBhvr>
                                    </p:animEffect>
                                    <p:anim calcmode="lin" valueType="num">
                                      <p:cBhvr>
                                        <p:cTn id="31" dur="2000" fill="hold"/>
                                        <p:tgtEl>
                                          <p:spTgt spid="2500"/>
                                        </p:tgtEl>
                                        <p:attrNameLst>
                                          <p:attrName>style.rotation</p:attrName>
                                        </p:attrNameLst>
                                      </p:cBhvr>
                                      <p:tavLst>
                                        <p:tav tm="0">
                                          <p:val>
                                            <p:fltVal val="720"/>
                                          </p:val>
                                        </p:tav>
                                        <p:tav tm="100000">
                                          <p:val>
                                            <p:fltVal val="0"/>
                                          </p:val>
                                        </p:tav>
                                      </p:tavLst>
                                    </p:anim>
                                    <p:anim calcmode="lin" valueType="num">
                                      <p:cBhvr>
                                        <p:cTn id="32" dur="2000" fill="hold"/>
                                        <p:tgtEl>
                                          <p:spTgt spid="2500"/>
                                        </p:tgtEl>
                                        <p:attrNameLst>
                                          <p:attrName>ppt_h</p:attrName>
                                        </p:attrNameLst>
                                      </p:cBhvr>
                                      <p:tavLst>
                                        <p:tav tm="0">
                                          <p:val>
                                            <p:fltVal val="0"/>
                                          </p:val>
                                        </p:tav>
                                        <p:tav tm="100000">
                                          <p:val>
                                            <p:strVal val="#ppt_h"/>
                                          </p:val>
                                        </p:tav>
                                      </p:tavLst>
                                    </p:anim>
                                    <p:anim calcmode="lin" valueType="num">
                                      <p:cBhvr>
                                        <p:cTn id="33" dur="2000" fill="hold"/>
                                        <p:tgtEl>
                                          <p:spTgt spid="2500"/>
                                        </p:tgtEl>
                                        <p:attrNameLst>
                                          <p:attrName>ppt_w</p:attrName>
                                        </p:attrNameLst>
                                      </p:cBhvr>
                                      <p:tavLst>
                                        <p:tav tm="0">
                                          <p:val>
                                            <p:fltVal val="0"/>
                                          </p:val>
                                        </p:tav>
                                        <p:tav tm="100000">
                                          <p:val>
                                            <p:strVal val="#ppt_w"/>
                                          </p:val>
                                        </p:tav>
                                      </p:tavLst>
                                    </p:anim>
                                  </p:childTnLst>
                                </p:cTn>
                              </p:par>
                              <p:par>
                                <p:cTn id="34" presetID="35"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000"/>
                                        <p:tgtEl>
                                          <p:spTgt spid="8"/>
                                        </p:tgtEl>
                                      </p:cBhvr>
                                    </p:animEffect>
                                    <p:anim calcmode="lin" valueType="num">
                                      <p:cBhvr>
                                        <p:cTn id="37" dur="2000" fill="hold"/>
                                        <p:tgtEl>
                                          <p:spTgt spid="8"/>
                                        </p:tgtEl>
                                        <p:attrNameLst>
                                          <p:attrName>style.rotation</p:attrName>
                                        </p:attrNameLst>
                                      </p:cBhvr>
                                      <p:tavLst>
                                        <p:tav tm="0">
                                          <p:val>
                                            <p:fltVal val="720"/>
                                          </p:val>
                                        </p:tav>
                                        <p:tav tm="100000">
                                          <p:val>
                                            <p:fltVal val="0"/>
                                          </p:val>
                                        </p:tav>
                                      </p:tavLst>
                                    </p:anim>
                                    <p:anim calcmode="lin" valueType="num">
                                      <p:cBhvr>
                                        <p:cTn id="38" dur="2000" fill="hold"/>
                                        <p:tgtEl>
                                          <p:spTgt spid="8"/>
                                        </p:tgtEl>
                                        <p:attrNameLst>
                                          <p:attrName>ppt_h</p:attrName>
                                        </p:attrNameLst>
                                      </p:cBhvr>
                                      <p:tavLst>
                                        <p:tav tm="0">
                                          <p:val>
                                            <p:fltVal val="0"/>
                                          </p:val>
                                        </p:tav>
                                        <p:tav tm="100000">
                                          <p:val>
                                            <p:strVal val="#ppt_h"/>
                                          </p:val>
                                        </p:tav>
                                      </p:tavLst>
                                    </p:anim>
                                    <p:anim calcmode="lin" valueType="num">
                                      <p:cBhvr>
                                        <p:cTn id="39" dur="2000" fill="hold"/>
                                        <p:tgtEl>
                                          <p:spTgt spid="8"/>
                                        </p:tgtEl>
                                        <p:attrNameLst>
                                          <p:attrName>ppt_w</p:attrName>
                                        </p:attrNameLst>
                                      </p:cBhvr>
                                      <p:tavLst>
                                        <p:tav tm="0">
                                          <p:val>
                                            <p:fltVal val="0"/>
                                          </p:val>
                                        </p:tav>
                                        <p:tav tm="100000">
                                          <p:val>
                                            <p:strVal val="#ppt_w"/>
                                          </p:val>
                                        </p:tav>
                                      </p:tavLst>
                                    </p:anim>
                                  </p:childTnLst>
                                </p:cTn>
                              </p:par>
                              <p:par>
                                <p:cTn id="40" presetID="35"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style.rotation</p:attrName>
                                        </p:attrNameLst>
                                      </p:cBhvr>
                                      <p:tavLst>
                                        <p:tav tm="0">
                                          <p:val>
                                            <p:fltVal val="720"/>
                                          </p:val>
                                        </p:tav>
                                        <p:tav tm="100000">
                                          <p:val>
                                            <p:fltVal val="0"/>
                                          </p:val>
                                        </p:tav>
                                      </p:tavLst>
                                    </p:anim>
                                    <p:anim calcmode="lin" valueType="num">
                                      <p:cBhvr>
                                        <p:cTn id="44" dur="2000" fill="hold"/>
                                        <p:tgtEl>
                                          <p:spTgt spid="13"/>
                                        </p:tgtEl>
                                        <p:attrNameLst>
                                          <p:attrName>ppt_h</p:attrName>
                                        </p:attrNameLst>
                                      </p:cBhvr>
                                      <p:tavLst>
                                        <p:tav tm="0">
                                          <p:val>
                                            <p:fltVal val="0"/>
                                          </p:val>
                                        </p:tav>
                                        <p:tav tm="100000">
                                          <p:val>
                                            <p:strVal val="#ppt_h"/>
                                          </p:val>
                                        </p:tav>
                                      </p:tavLst>
                                    </p:anim>
                                    <p:anim calcmode="lin" valueType="num">
                                      <p:cBhvr>
                                        <p:cTn id="45" dur="2000" fill="hold"/>
                                        <p:tgtEl>
                                          <p:spTgt spid="13"/>
                                        </p:tgtEl>
                                        <p:attrNameLst>
                                          <p:attrName>ppt_w</p:attrName>
                                        </p:attrNameLst>
                                      </p:cBhvr>
                                      <p:tavLst>
                                        <p:tav tm="0">
                                          <p:val>
                                            <p:fltVal val="0"/>
                                          </p:val>
                                        </p:tav>
                                        <p:tav tm="100000">
                                          <p:val>
                                            <p:strVal val="#ppt_w"/>
                                          </p:val>
                                        </p:tav>
                                      </p:tavLst>
                                    </p:anim>
                                  </p:childTnLst>
                                </p:cTn>
                              </p:par>
                              <p:par>
                                <p:cTn id="46" presetID="35"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2000"/>
                                        <p:tgtEl>
                                          <p:spTgt spid="9"/>
                                        </p:tgtEl>
                                      </p:cBhvr>
                                    </p:animEffect>
                                    <p:anim calcmode="lin" valueType="num">
                                      <p:cBhvr>
                                        <p:cTn id="49" dur="2000" fill="hold"/>
                                        <p:tgtEl>
                                          <p:spTgt spid="9"/>
                                        </p:tgtEl>
                                        <p:attrNameLst>
                                          <p:attrName>style.rotation</p:attrName>
                                        </p:attrNameLst>
                                      </p:cBhvr>
                                      <p:tavLst>
                                        <p:tav tm="0">
                                          <p:val>
                                            <p:fltVal val="720"/>
                                          </p:val>
                                        </p:tav>
                                        <p:tav tm="100000">
                                          <p:val>
                                            <p:fltVal val="0"/>
                                          </p:val>
                                        </p:tav>
                                      </p:tavLst>
                                    </p:anim>
                                    <p:anim calcmode="lin" valueType="num">
                                      <p:cBhvr>
                                        <p:cTn id="50" dur="2000" fill="hold"/>
                                        <p:tgtEl>
                                          <p:spTgt spid="9"/>
                                        </p:tgtEl>
                                        <p:attrNameLst>
                                          <p:attrName>ppt_h</p:attrName>
                                        </p:attrNameLst>
                                      </p:cBhvr>
                                      <p:tavLst>
                                        <p:tav tm="0">
                                          <p:val>
                                            <p:fltVal val="0"/>
                                          </p:val>
                                        </p:tav>
                                        <p:tav tm="100000">
                                          <p:val>
                                            <p:strVal val="#ppt_h"/>
                                          </p:val>
                                        </p:tav>
                                      </p:tavLst>
                                    </p:anim>
                                    <p:anim calcmode="lin" valueType="num">
                                      <p:cBhvr>
                                        <p:cTn id="51" dur="2000" fill="hold"/>
                                        <p:tgtEl>
                                          <p:spTgt spid="9"/>
                                        </p:tgtEl>
                                        <p:attrNameLst>
                                          <p:attrName>ppt_w</p:attrName>
                                        </p:attrNameLst>
                                      </p:cBhvr>
                                      <p:tavLst>
                                        <p:tav tm="0">
                                          <p:val>
                                            <p:fltVal val="0"/>
                                          </p:val>
                                        </p:tav>
                                        <p:tav tm="100000">
                                          <p:val>
                                            <p:strVal val="#ppt_w"/>
                                          </p:val>
                                        </p:tav>
                                      </p:tavLst>
                                    </p:anim>
                                  </p:childTnLst>
                                </p:cTn>
                              </p:par>
                              <p:par>
                                <p:cTn id="52" presetID="35" presetClass="entr" presetSubtype="0" fill="hold" grpId="0" nodeType="withEffect">
                                  <p:stCondLst>
                                    <p:cond delay="0"/>
                                  </p:stCondLst>
                                  <p:childTnLst>
                                    <p:set>
                                      <p:cBhvr>
                                        <p:cTn id="53" dur="1" fill="hold">
                                          <p:stCondLst>
                                            <p:cond delay="0"/>
                                          </p:stCondLst>
                                        </p:cTn>
                                        <p:tgtEl>
                                          <p:spTgt spid="9161"/>
                                        </p:tgtEl>
                                        <p:attrNameLst>
                                          <p:attrName>style.visibility</p:attrName>
                                        </p:attrNameLst>
                                      </p:cBhvr>
                                      <p:to>
                                        <p:strVal val="visible"/>
                                      </p:to>
                                    </p:set>
                                    <p:animEffect transition="in" filter="fade">
                                      <p:cBhvr>
                                        <p:cTn id="54" dur="2000"/>
                                        <p:tgtEl>
                                          <p:spTgt spid="9161"/>
                                        </p:tgtEl>
                                      </p:cBhvr>
                                    </p:animEffect>
                                    <p:anim calcmode="lin" valueType="num">
                                      <p:cBhvr>
                                        <p:cTn id="55" dur="2000" fill="hold"/>
                                        <p:tgtEl>
                                          <p:spTgt spid="9161"/>
                                        </p:tgtEl>
                                        <p:attrNameLst>
                                          <p:attrName>style.rotation</p:attrName>
                                        </p:attrNameLst>
                                      </p:cBhvr>
                                      <p:tavLst>
                                        <p:tav tm="0">
                                          <p:val>
                                            <p:fltVal val="720"/>
                                          </p:val>
                                        </p:tav>
                                        <p:tav tm="100000">
                                          <p:val>
                                            <p:fltVal val="0"/>
                                          </p:val>
                                        </p:tav>
                                      </p:tavLst>
                                    </p:anim>
                                    <p:anim calcmode="lin" valueType="num">
                                      <p:cBhvr>
                                        <p:cTn id="56" dur="2000" fill="hold"/>
                                        <p:tgtEl>
                                          <p:spTgt spid="9161"/>
                                        </p:tgtEl>
                                        <p:attrNameLst>
                                          <p:attrName>ppt_h</p:attrName>
                                        </p:attrNameLst>
                                      </p:cBhvr>
                                      <p:tavLst>
                                        <p:tav tm="0">
                                          <p:val>
                                            <p:fltVal val="0"/>
                                          </p:val>
                                        </p:tav>
                                        <p:tav tm="100000">
                                          <p:val>
                                            <p:strVal val="#ppt_h"/>
                                          </p:val>
                                        </p:tav>
                                      </p:tavLst>
                                    </p:anim>
                                    <p:anim calcmode="lin" valueType="num">
                                      <p:cBhvr>
                                        <p:cTn id="57" dur="2000" fill="hold"/>
                                        <p:tgtEl>
                                          <p:spTgt spid="9161"/>
                                        </p:tgtEl>
                                        <p:attrNameLst>
                                          <p:attrName>ppt_w</p:attrName>
                                        </p:attrNameLst>
                                      </p:cBhvr>
                                      <p:tavLst>
                                        <p:tav tm="0">
                                          <p:val>
                                            <p:fltVal val="0"/>
                                          </p:val>
                                        </p:tav>
                                        <p:tav tm="100000">
                                          <p:val>
                                            <p:strVal val="#ppt_w"/>
                                          </p:val>
                                        </p:tav>
                                      </p:tavLst>
                                    </p:anim>
                                  </p:childTnLst>
                                </p:cTn>
                              </p:par>
                              <p:par>
                                <p:cTn id="58" presetID="35" presetClass="entr" presetSubtype="0" fill="hold" grpId="0" nodeType="withEffect">
                                  <p:stCondLst>
                                    <p:cond delay="0"/>
                                  </p:stCondLst>
                                  <p:childTnLst>
                                    <p:set>
                                      <p:cBhvr>
                                        <p:cTn id="59" dur="1" fill="hold">
                                          <p:stCondLst>
                                            <p:cond delay="0"/>
                                          </p:stCondLst>
                                        </p:cTn>
                                        <p:tgtEl>
                                          <p:spTgt spid="6852"/>
                                        </p:tgtEl>
                                        <p:attrNameLst>
                                          <p:attrName>style.visibility</p:attrName>
                                        </p:attrNameLst>
                                      </p:cBhvr>
                                      <p:to>
                                        <p:strVal val="visible"/>
                                      </p:to>
                                    </p:set>
                                    <p:animEffect transition="in" filter="fade">
                                      <p:cBhvr>
                                        <p:cTn id="60" dur="2000"/>
                                        <p:tgtEl>
                                          <p:spTgt spid="6852"/>
                                        </p:tgtEl>
                                      </p:cBhvr>
                                    </p:animEffect>
                                    <p:anim calcmode="lin" valueType="num">
                                      <p:cBhvr>
                                        <p:cTn id="61" dur="2000" fill="hold"/>
                                        <p:tgtEl>
                                          <p:spTgt spid="6852"/>
                                        </p:tgtEl>
                                        <p:attrNameLst>
                                          <p:attrName>style.rotation</p:attrName>
                                        </p:attrNameLst>
                                      </p:cBhvr>
                                      <p:tavLst>
                                        <p:tav tm="0">
                                          <p:val>
                                            <p:fltVal val="720"/>
                                          </p:val>
                                        </p:tav>
                                        <p:tav tm="100000">
                                          <p:val>
                                            <p:fltVal val="0"/>
                                          </p:val>
                                        </p:tav>
                                      </p:tavLst>
                                    </p:anim>
                                    <p:anim calcmode="lin" valueType="num">
                                      <p:cBhvr>
                                        <p:cTn id="62" dur="2000" fill="hold"/>
                                        <p:tgtEl>
                                          <p:spTgt spid="6852"/>
                                        </p:tgtEl>
                                        <p:attrNameLst>
                                          <p:attrName>ppt_h</p:attrName>
                                        </p:attrNameLst>
                                      </p:cBhvr>
                                      <p:tavLst>
                                        <p:tav tm="0">
                                          <p:val>
                                            <p:fltVal val="0"/>
                                          </p:val>
                                        </p:tav>
                                        <p:tav tm="100000">
                                          <p:val>
                                            <p:strVal val="#ppt_h"/>
                                          </p:val>
                                        </p:tav>
                                      </p:tavLst>
                                    </p:anim>
                                    <p:anim calcmode="lin" valueType="num">
                                      <p:cBhvr>
                                        <p:cTn id="63" dur="2000" fill="hold"/>
                                        <p:tgtEl>
                                          <p:spTgt spid="6852"/>
                                        </p:tgtEl>
                                        <p:attrNameLst>
                                          <p:attrName>ppt_w</p:attrName>
                                        </p:attrNameLst>
                                      </p:cBhvr>
                                      <p:tavLst>
                                        <p:tav tm="0">
                                          <p:val>
                                            <p:fltVal val="0"/>
                                          </p:val>
                                        </p:tav>
                                        <p:tav tm="100000">
                                          <p:val>
                                            <p:strVal val="#ppt_w"/>
                                          </p:val>
                                        </p:tav>
                                      </p:tavLst>
                                    </p:anim>
                                  </p:childTnLst>
                                </p:cTn>
                              </p:par>
                              <p:par>
                                <p:cTn id="64" presetID="35"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2000"/>
                                        <p:tgtEl>
                                          <p:spTgt spid="14"/>
                                        </p:tgtEl>
                                      </p:cBhvr>
                                    </p:animEffect>
                                    <p:anim calcmode="lin" valueType="num">
                                      <p:cBhvr>
                                        <p:cTn id="67" dur="2000" fill="hold"/>
                                        <p:tgtEl>
                                          <p:spTgt spid="14"/>
                                        </p:tgtEl>
                                        <p:attrNameLst>
                                          <p:attrName>style.rotation</p:attrName>
                                        </p:attrNameLst>
                                      </p:cBhvr>
                                      <p:tavLst>
                                        <p:tav tm="0">
                                          <p:val>
                                            <p:fltVal val="720"/>
                                          </p:val>
                                        </p:tav>
                                        <p:tav tm="100000">
                                          <p:val>
                                            <p:fltVal val="0"/>
                                          </p:val>
                                        </p:tav>
                                      </p:tavLst>
                                    </p:anim>
                                    <p:anim calcmode="lin" valueType="num">
                                      <p:cBhvr>
                                        <p:cTn id="68" dur="2000" fill="hold"/>
                                        <p:tgtEl>
                                          <p:spTgt spid="14"/>
                                        </p:tgtEl>
                                        <p:attrNameLst>
                                          <p:attrName>ppt_h</p:attrName>
                                        </p:attrNameLst>
                                      </p:cBhvr>
                                      <p:tavLst>
                                        <p:tav tm="0">
                                          <p:val>
                                            <p:fltVal val="0"/>
                                          </p:val>
                                        </p:tav>
                                        <p:tav tm="100000">
                                          <p:val>
                                            <p:strVal val="#ppt_h"/>
                                          </p:val>
                                        </p:tav>
                                      </p:tavLst>
                                    </p:anim>
                                    <p:anim calcmode="lin" valueType="num">
                                      <p:cBhvr>
                                        <p:cTn id="69" dur="2000" fill="hold"/>
                                        <p:tgtEl>
                                          <p:spTgt spid="1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1" grpId="0"/>
      <p:bldP spid="6852" grpId="0"/>
      <p:bldP spid="9161" grpId="0"/>
      <p:bldP spid="10272" grpId="0"/>
      <p:bldP spid="9"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idx="4294967295"/>
          </p:nvPr>
        </p:nvSpPr>
        <p:spPr>
          <a:xfrm>
            <a:off x="945024" y="6212969"/>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4</a:t>
            </a:r>
            <a:endParaRPr kumimoji="1" lang="zh-CN" altLang="en-US" sz="2000" dirty="0">
              <a:solidFill>
                <a:srgbClr val="000000"/>
              </a:solidFill>
            </a:endParaRPr>
          </a:p>
        </p:txBody>
      </p:sp>
      <p:sp>
        <p:nvSpPr>
          <p:cNvPr id="3361" name="文本"/>
          <p:cNvSpPr>
            <a:spLocks noGrp="1"/>
          </p:cNvSpPr>
          <p:nvPr>
            <p:ph type="ctrTitle" idx="4294967295"/>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竞争分析</a:t>
            </a:r>
            <a:endParaRPr kumimoji="1" lang="zh-CN" altLang="en-US" sz="2000" dirty="0">
              <a:solidFill>
                <a:srgbClr val="000000"/>
              </a:solidFill>
            </a:endParaRPr>
          </a:p>
        </p:txBody>
      </p:sp>
      <p:sp>
        <p:nvSpPr>
          <p:cNvPr id="4474" name="文本"/>
          <p:cNvSpPr>
            <a:spLocks noGrp="1"/>
          </p:cNvSpPr>
          <p:nvPr>
            <p:ph type="ctrTitle" idx="4294967295"/>
          </p:nvPr>
        </p:nvSpPr>
        <p:spPr>
          <a:xfrm>
            <a:off x="6118204" y="7125892"/>
            <a:ext cx="12147590" cy="412463"/>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Competition analysis</a:t>
            </a:r>
            <a:r>
              <a:rPr lang="zh-CN" altLang="en-US" sz="4442" b="0" i="0" u="none" spc="0" dirty="0">
                <a:solidFill>
                  <a:srgbClr val="FAA041">
                    <a:alpha val="100000"/>
                  </a:srgbClr>
                </a:solidFill>
                <a:latin typeface="Cinzel-Bold" charset="-122"/>
                <a:ea typeface="Cinzel-Bold" charset="-122"/>
                <a:cs typeface="Cinzel-Bold" charset="-122"/>
              </a:rPr>
              <a:t>.</a:t>
            </a:r>
            <a:endParaRPr kumimoji="1" lang="zh-CN" altLang="en-US" sz="2000" dirty="0">
              <a:solidFill>
                <a:srgbClr val="000000"/>
              </a:solidFill>
            </a:endParaRPr>
          </a:p>
        </p:txBody>
      </p:sp>
    </p:spTree>
    <p:extLst>
      <p:ext uri="{BB962C8B-B14F-4D97-AF65-F5344CB8AC3E}">
        <p14:creationId xmlns:p14="http://schemas.microsoft.com/office/powerpoint/2010/main" val="332081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sp>
        <p:nvSpPr>
          <p:cNvPr id="936" name="文本"/>
          <p:cNvSpPr>
            <a:spLocks noGrp="1"/>
          </p:cNvSpPr>
          <p:nvPr>
            <p:ph type="ctrTitle"/>
          </p:nvPr>
        </p:nvSpPr>
        <p:spPr>
          <a:xfrm>
            <a:off x="16743977" y="2754360"/>
            <a:ext cx="6339958" cy="624606"/>
          </a:xfrm>
          <a:prstGeom prst="rect">
            <a:avLst/>
          </a:prstGeom>
        </p:spPr>
        <p:txBody>
          <a:bodyPr lIns="0" tIns="0" rIns="0" bIns="0">
            <a:noAutofit/>
          </a:bodyPr>
          <a:lstStyle/>
          <a:p>
            <a:pPr>
              <a:lnSpc>
                <a:spcPts val="6000"/>
              </a:lnSpc>
            </a:pPr>
            <a:r>
              <a:rPr kumimoji="1" lang="en-US" altLang="zh-CN" dirty="0">
                <a:solidFill>
                  <a:srgbClr val="000000"/>
                </a:solidFill>
                <a:latin typeface="微软雅黑" panose="020B0503020204020204" pitchFamily="34" charset="-122"/>
                <a:ea typeface="微软雅黑" panose="020B0503020204020204" pitchFamily="34" charset="-122"/>
              </a:rPr>
              <a:t>OpenKG.CN——</a:t>
            </a:r>
            <a:r>
              <a:rPr kumimoji="1" lang="zh-CN" altLang="en-US" dirty="0">
                <a:solidFill>
                  <a:srgbClr val="000000"/>
                </a:solidFill>
                <a:latin typeface="微软雅黑" panose="020B0503020204020204" pitchFamily="34" charset="-122"/>
                <a:ea typeface="微软雅黑" panose="020B0503020204020204" pitchFamily="34" charset="-122"/>
              </a:rPr>
              <a:t>开放的中文知识图谱 </a:t>
            </a:r>
          </a:p>
        </p:txBody>
      </p:sp>
      <p:sp>
        <p:nvSpPr>
          <p:cNvPr id="2050" name="文本"/>
          <p:cNvSpPr>
            <a:spLocks noGrp="1"/>
          </p:cNvSpPr>
          <p:nvPr>
            <p:ph type="ctrTitle"/>
          </p:nvPr>
        </p:nvSpPr>
        <p:spPr>
          <a:xfrm>
            <a:off x="16792514" y="4404005"/>
            <a:ext cx="6186759" cy="1566321"/>
          </a:xfrm>
          <a:prstGeom prst="rect">
            <a:avLst/>
          </a:prstGeom>
        </p:spPr>
        <p:txBody>
          <a:bodyPr lIns="0" tIns="0" rIns="0" bIns="0">
            <a:noAutofit/>
          </a:bodyPr>
          <a:lstStyle/>
          <a:p>
            <a:pPr>
              <a:lnSpc>
                <a:spcPts val="3600"/>
              </a:lnSpc>
            </a:pPr>
            <a:r>
              <a:rPr lang="zh-CN" altLang="zh-CN" sz="2400" dirty="0">
                <a:latin typeface="微软雅黑" panose="020B0503020204020204" pitchFamily="34" charset="-122"/>
                <a:ea typeface="微软雅黑" panose="020B0503020204020204" pitchFamily="34" charset="-122"/>
              </a:rPr>
              <a:t>中文开放知识图谱（简称</a:t>
            </a:r>
            <a:r>
              <a:rPr lang="en-US" altLang="zh-CN" sz="2400" dirty="0">
                <a:latin typeface="微软雅黑" panose="020B0503020204020204" pitchFamily="34" charset="-122"/>
                <a:ea typeface="微软雅黑" panose="020B0503020204020204" pitchFamily="34" charset="-122"/>
              </a:rPr>
              <a:t>OpenKG.CN</a:t>
            </a:r>
            <a:r>
              <a:rPr lang="zh-CN" altLang="zh-CN" sz="2400" dirty="0">
                <a:latin typeface="微软雅黑" panose="020B0503020204020204" pitchFamily="34" charset="-122"/>
                <a:ea typeface="微软雅黑" panose="020B0503020204020204" pitchFamily="34" charset="-122"/>
              </a:rPr>
              <a:t>）旨在促进中文知识图谱数据的开放与互联，促进知识图谱和语义技术的普及和广泛应用。</a:t>
            </a: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3103" name="文本"/>
          <p:cNvSpPr>
            <a:spLocks noGrp="1"/>
          </p:cNvSpPr>
          <p:nvPr>
            <p:ph type="ctrTitle"/>
          </p:nvPr>
        </p:nvSpPr>
        <p:spPr>
          <a:xfrm>
            <a:off x="15261321" y="7706014"/>
            <a:ext cx="5424099" cy="624606"/>
          </a:xfrm>
          <a:prstGeom prst="rect">
            <a:avLst/>
          </a:prstGeom>
        </p:spPr>
        <p:txBody>
          <a:bodyPr lIns="0" tIns="0" rIns="0" bIns="0">
            <a:noAutofit/>
          </a:bodyPr>
          <a:lstStyle/>
          <a:p>
            <a:pPr>
              <a:lnSpc>
                <a:spcPts val="6000"/>
              </a:lnSpc>
            </a:pPr>
            <a:r>
              <a:rPr lang="en-US" altLang="zh-CN" sz="4800" dirty="0" err="1"/>
              <a:t>Acemap</a:t>
            </a:r>
            <a:r>
              <a:rPr lang="en-US" altLang="zh-CN" sz="4800" dirty="0"/>
              <a:t> </a:t>
            </a:r>
            <a:endParaRPr kumimoji="1" lang="zh-CN" altLang="en-US" sz="4800" dirty="0">
              <a:solidFill>
                <a:srgbClr val="000000"/>
              </a:solidFill>
            </a:endParaRPr>
          </a:p>
        </p:txBody>
      </p:sp>
      <p:sp>
        <p:nvSpPr>
          <p:cNvPr id="4218" name="文本"/>
          <p:cNvSpPr>
            <a:spLocks noGrp="1"/>
          </p:cNvSpPr>
          <p:nvPr>
            <p:ph type="ctrTitle"/>
          </p:nvPr>
        </p:nvSpPr>
        <p:spPr>
          <a:xfrm>
            <a:off x="15261610" y="8591241"/>
            <a:ext cx="6517616" cy="1211758"/>
          </a:xfrm>
          <a:prstGeom prst="rect">
            <a:avLst/>
          </a:prstGeom>
        </p:spPr>
        <p:txBody>
          <a:bodyPr lIns="0" tIns="0" rIns="0" bIns="0">
            <a:noAutofit/>
          </a:bodyPr>
          <a:lstStyle/>
          <a:p>
            <a:pPr>
              <a:lnSpc>
                <a:spcPts val="3600"/>
              </a:lnSpc>
            </a:pPr>
            <a:r>
              <a:rPr lang="en-US" altLang="zh-CN" sz="2400" dirty="0" err="1">
                <a:latin typeface="微软雅黑" panose="020B0503020204020204" pitchFamily="34" charset="-122"/>
                <a:ea typeface="微软雅黑" panose="020B0503020204020204" pitchFamily="34" charset="-122"/>
              </a:rPr>
              <a:t>Acemap</a:t>
            </a:r>
            <a:r>
              <a:rPr lang="zh-CN" altLang="en-US" sz="2400" dirty="0">
                <a:latin typeface="微软雅黑" panose="020B0503020204020204" pitchFamily="34" charset="-122"/>
                <a:ea typeface="微软雅黑" panose="020B0503020204020204" pitchFamily="34" charset="-122"/>
              </a:rPr>
              <a:t>将学术实体（包括论文、作者、机构等）组织成网络，通过网络分析和数据挖掘的方法，最终将这些实体的信息以图像的形式清晰、直观的方式展现出来，帮助研究者的归纳整理现存的所有研究工作。</a:t>
            </a:r>
            <a:br>
              <a:rPr lang="zh-CN" altLang="en-US" sz="2400" dirty="0">
                <a:latin typeface="微软雅黑" panose="020B0503020204020204" pitchFamily="34" charset="-122"/>
                <a:ea typeface="微软雅黑" panose="020B0503020204020204" pitchFamily="34" charset="-122"/>
              </a:rPr>
            </a:br>
            <a:br>
              <a:rPr lang="zh-CN" altLang="zh-CN" b="1" dirty="0"/>
            </a:br>
            <a:endParaRPr kumimoji="1" lang="zh-CN" altLang="en-US" sz="2000" dirty="0">
              <a:solidFill>
                <a:srgbClr val="000000"/>
              </a:solidFill>
            </a:endParaRPr>
          </a:p>
        </p:txBody>
      </p:sp>
      <p:sp>
        <p:nvSpPr>
          <p:cNvPr id="5271" name="文本"/>
          <p:cNvSpPr>
            <a:spLocks noGrp="1"/>
          </p:cNvSpPr>
          <p:nvPr>
            <p:ph type="ctrTitle"/>
          </p:nvPr>
        </p:nvSpPr>
        <p:spPr>
          <a:xfrm>
            <a:off x="3118624" y="2725104"/>
            <a:ext cx="6033337" cy="624606"/>
          </a:xfrm>
          <a:prstGeom prst="rect">
            <a:avLst/>
          </a:prstGeom>
        </p:spPr>
        <p:txBody>
          <a:bodyPr lIns="0" tIns="0" rIns="0" bIns="0">
            <a:noAutofit/>
          </a:bodyPr>
          <a:lstStyle/>
          <a:p>
            <a:pPr>
              <a:lnSpc>
                <a:spcPts val="6000"/>
              </a:lnSpc>
            </a:pPr>
            <a:r>
              <a:rPr kumimoji="1" lang="zh-CN" altLang="en-US" sz="4800" dirty="0">
                <a:solidFill>
                  <a:srgbClr val="000000"/>
                </a:solidFill>
                <a:latin typeface="微软雅黑" panose="020B0503020204020204" pitchFamily="34" charset="-122"/>
                <a:ea typeface="微软雅黑" panose="020B0503020204020204" pitchFamily="34" charset="-122"/>
              </a:rPr>
              <a:t>医疗：</a:t>
            </a:r>
            <a:r>
              <a:rPr kumimoji="1" lang="en-US" altLang="zh-CN" sz="4800" dirty="0" err="1">
                <a:solidFill>
                  <a:srgbClr val="000000"/>
                </a:solidFill>
                <a:latin typeface="微软雅黑" panose="020B0503020204020204" pitchFamily="34" charset="-122"/>
                <a:ea typeface="微软雅黑" panose="020B0503020204020204" pitchFamily="34" charset="-122"/>
              </a:rPr>
              <a:t>OpenPhacts</a:t>
            </a:r>
            <a:r>
              <a:rPr kumimoji="1" lang="en-US" altLang="zh-CN" sz="4800" dirty="0">
                <a:solidFill>
                  <a:srgbClr val="000000"/>
                </a:solidFill>
                <a:latin typeface="微软雅黑" panose="020B0503020204020204" pitchFamily="34" charset="-122"/>
                <a:ea typeface="微软雅黑" panose="020B0503020204020204" pitchFamily="34" charset="-122"/>
              </a:rPr>
              <a:t> </a:t>
            </a:r>
            <a:endParaRPr kumimoji="1" lang="zh-CN" altLang="en-US" sz="4800" dirty="0">
              <a:solidFill>
                <a:srgbClr val="000000"/>
              </a:solidFill>
              <a:latin typeface="微软雅黑" panose="020B0503020204020204" pitchFamily="34" charset="-122"/>
              <a:ea typeface="微软雅黑" panose="020B0503020204020204" pitchFamily="34" charset="-122"/>
            </a:endParaRPr>
          </a:p>
        </p:txBody>
      </p:sp>
      <p:sp>
        <p:nvSpPr>
          <p:cNvPr id="6385" name="文本"/>
          <p:cNvSpPr>
            <a:spLocks noGrp="1"/>
          </p:cNvSpPr>
          <p:nvPr>
            <p:ph type="ctrTitle"/>
          </p:nvPr>
        </p:nvSpPr>
        <p:spPr>
          <a:xfrm>
            <a:off x="1345003" y="3610330"/>
            <a:ext cx="6272382" cy="1211758"/>
          </a:xfrm>
          <a:prstGeom prst="rect">
            <a:avLst/>
          </a:prstGeom>
        </p:spPr>
        <p:txBody>
          <a:bodyPr lIns="0" tIns="0" rIns="0" bIns="0">
            <a:noAutofit/>
          </a:bodyPr>
          <a:lstStyle/>
          <a:p>
            <a:pPr>
              <a:lnSpc>
                <a:spcPts val="3600"/>
              </a:lnSpc>
            </a:pPr>
            <a:r>
              <a:rPr kumimoji="1" lang="en-US" altLang="zh-CN" sz="2400" dirty="0">
                <a:solidFill>
                  <a:srgbClr val="000000"/>
                </a:solidFill>
              </a:rPr>
              <a:t>         IBM</a:t>
            </a:r>
            <a:r>
              <a:rPr kumimoji="1" lang="zh-CN" altLang="en-US" sz="2400" dirty="0">
                <a:solidFill>
                  <a:srgbClr val="000000"/>
                </a:solidFill>
              </a:rPr>
              <a:t>也在医疗行业启动了登月计划（</a:t>
            </a:r>
            <a:r>
              <a:rPr kumimoji="1" lang="en-US" altLang="zh-CN" sz="2400" dirty="0">
                <a:solidFill>
                  <a:srgbClr val="000000"/>
                </a:solidFill>
              </a:rPr>
              <a:t>moon shot</a:t>
            </a:r>
            <a:r>
              <a:rPr kumimoji="1" lang="zh-CN" altLang="en-US" sz="2400" dirty="0">
                <a:solidFill>
                  <a:srgbClr val="000000"/>
                </a:solidFill>
              </a:rPr>
              <a:t>），通过整合大量医疗文献和书籍以及各种</a:t>
            </a:r>
            <a:r>
              <a:rPr kumimoji="1" lang="en-US" altLang="zh-CN" sz="2400" dirty="0">
                <a:solidFill>
                  <a:srgbClr val="000000"/>
                </a:solidFill>
              </a:rPr>
              <a:t>EMR</a:t>
            </a:r>
            <a:r>
              <a:rPr kumimoji="1" lang="zh-CN" altLang="en-US" sz="2400" dirty="0">
                <a:solidFill>
                  <a:srgbClr val="000000"/>
                </a:solidFill>
              </a:rPr>
              <a:t>（电子病历）来获取海量高质量的医疗知识，并基于这些知识向医护人员提供辅助临床决策和用药安全等方面的应用。</a:t>
            </a:r>
          </a:p>
        </p:txBody>
      </p:sp>
      <p:sp>
        <p:nvSpPr>
          <p:cNvPr id="7437" name="文本"/>
          <p:cNvSpPr>
            <a:spLocks noGrp="1"/>
          </p:cNvSpPr>
          <p:nvPr>
            <p:ph type="ctrTitle"/>
          </p:nvPr>
        </p:nvSpPr>
        <p:spPr>
          <a:xfrm>
            <a:off x="3993502" y="7706014"/>
            <a:ext cx="5158460" cy="624606"/>
          </a:xfrm>
          <a:prstGeom prst="rect">
            <a:avLst/>
          </a:prstGeom>
        </p:spPr>
        <p:txBody>
          <a:bodyPr lIns="0" tIns="0" rIns="0" bIns="0">
            <a:noAutofit/>
          </a:bodyPr>
          <a:lstStyle/>
          <a:p>
            <a:pPr>
              <a:lnSpc>
                <a:spcPts val="6000"/>
              </a:lnSpc>
            </a:pPr>
            <a:r>
              <a:rPr kumimoji="1" lang="zh-CN" altLang="en-US" sz="4800" dirty="0">
                <a:solidFill>
                  <a:srgbClr val="000000"/>
                </a:solidFill>
                <a:latin typeface="微软雅黑" panose="020B0503020204020204" pitchFamily="34" charset="-122"/>
                <a:ea typeface="微软雅黑" panose="020B0503020204020204" pitchFamily="34" charset="-122"/>
              </a:rPr>
              <a:t>商业：</a:t>
            </a:r>
            <a:r>
              <a:rPr kumimoji="1" lang="en-US" altLang="zh-CN" sz="4800" dirty="0" err="1">
                <a:solidFill>
                  <a:srgbClr val="000000"/>
                </a:solidFill>
                <a:latin typeface="微软雅黑" panose="020B0503020204020204" pitchFamily="34" charset="-122"/>
                <a:ea typeface="微软雅黑" panose="020B0503020204020204" pitchFamily="34" charset="-122"/>
              </a:rPr>
              <a:t>PlantData</a:t>
            </a:r>
            <a:r>
              <a:rPr kumimoji="1" lang="en-US" altLang="zh-CN" sz="4800" dirty="0">
                <a:solidFill>
                  <a:srgbClr val="000000"/>
                </a:solidFill>
                <a:latin typeface="微软雅黑" panose="020B0503020204020204" pitchFamily="34" charset="-122"/>
                <a:ea typeface="微软雅黑" panose="020B0503020204020204" pitchFamily="34" charset="-122"/>
              </a:rPr>
              <a:t> </a:t>
            </a:r>
            <a:endParaRPr kumimoji="1" lang="zh-CN" altLang="en-US" sz="4800" dirty="0">
              <a:solidFill>
                <a:srgbClr val="000000"/>
              </a:solidFill>
              <a:latin typeface="微软雅黑" panose="020B0503020204020204" pitchFamily="34" charset="-122"/>
              <a:ea typeface="微软雅黑" panose="020B0503020204020204" pitchFamily="34" charset="-122"/>
            </a:endParaRPr>
          </a:p>
        </p:txBody>
      </p:sp>
      <p:sp>
        <p:nvSpPr>
          <p:cNvPr id="8551" name="文本"/>
          <p:cNvSpPr>
            <a:spLocks noGrp="1"/>
          </p:cNvSpPr>
          <p:nvPr>
            <p:ph type="ctrTitle"/>
          </p:nvPr>
        </p:nvSpPr>
        <p:spPr>
          <a:xfrm>
            <a:off x="2853053" y="8591642"/>
            <a:ext cx="6299048" cy="2903671"/>
          </a:xfrm>
          <a:prstGeom prst="rect">
            <a:avLst/>
          </a:prstGeom>
        </p:spPr>
        <p:txBody>
          <a:bodyPr lIns="0" tIns="0" rIns="0" bIns="0">
            <a:noAutofit/>
          </a:bodyPr>
          <a:lstStyle/>
          <a:p>
            <a:pPr>
              <a:lnSpc>
                <a:spcPts val="3600"/>
              </a:lnSpc>
            </a:pPr>
            <a:r>
              <a:rPr kumimoji="1" lang="en-US" altLang="zh-CN" sz="2400" dirty="0" err="1">
                <a:solidFill>
                  <a:srgbClr val="000000"/>
                </a:solidFill>
                <a:latin typeface="微软雅黑" panose="020B0503020204020204" pitchFamily="34" charset="-122"/>
                <a:ea typeface="微软雅黑" panose="020B0503020204020204" pitchFamily="34" charset="-122"/>
              </a:rPr>
              <a:t>PlantData</a:t>
            </a:r>
            <a:r>
              <a:rPr kumimoji="1" lang="zh-CN" altLang="en-US" sz="2400" dirty="0">
                <a:solidFill>
                  <a:srgbClr val="000000"/>
                </a:solidFill>
                <a:latin typeface="微软雅黑" panose="020B0503020204020204" pitchFamily="34" charset="-122"/>
                <a:ea typeface="微软雅黑" panose="020B0503020204020204" pitchFamily="34" charset="-122"/>
              </a:rPr>
              <a:t>是一个用知识图谱技术解决数据关联、数据语义、数据智能的平台。自主研发的</a:t>
            </a:r>
            <a:r>
              <a:rPr kumimoji="1" lang="en-US" altLang="zh-CN" sz="2400" dirty="0" err="1">
                <a:solidFill>
                  <a:srgbClr val="000000"/>
                </a:solidFill>
                <a:latin typeface="微软雅黑" panose="020B0503020204020204" pitchFamily="34" charset="-122"/>
                <a:ea typeface="微软雅黑" panose="020B0503020204020204" pitchFamily="34" charset="-122"/>
              </a:rPr>
              <a:t>PlantData</a:t>
            </a:r>
            <a:r>
              <a:rPr kumimoji="1" lang="zh-CN" altLang="en-US" sz="2400" dirty="0">
                <a:solidFill>
                  <a:srgbClr val="000000"/>
                </a:solidFill>
                <a:latin typeface="微软雅黑" panose="020B0503020204020204" pitchFamily="34" charset="-122"/>
                <a:ea typeface="微软雅黑" panose="020B0503020204020204" pitchFamily="34" charset="-122"/>
              </a:rPr>
              <a:t>图谱数据智能平台，致力于推进知识图谱在产业界的落地发展，让数据智能更好的支撑商业智能和人工智能。</a:t>
            </a:r>
          </a:p>
        </p:txBody>
      </p:sp>
      <p:pic>
        <p:nvPicPr>
          <p:cNvPr id="9603" name="Picture" descr="Picture"/>
          <p:cNvPicPr>
            <a:picLocks noChangeAspect="1"/>
          </p:cNvPicPr>
          <p:nvPr/>
        </p:nvPicPr>
        <p:blipFill>
          <a:blip r:embed="rId4" cstate="print">
            <a:alphaModFix/>
          </a:blip>
          <a:stretch>
            <a:fillRect/>
          </a:stretch>
        </p:blipFill>
        <p:spPr>
          <a:xfrm rot="16200000">
            <a:off x="7830800" y="3402024"/>
            <a:ext cx="2677592" cy="2312466"/>
          </a:xfrm>
          <a:prstGeom prst="rect">
            <a:avLst/>
          </a:prstGeom>
        </p:spPr>
      </p:pic>
      <p:pic>
        <p:nvPicPr>
          <p:cNvPr id="10078" name="Picture" descr="Picture"/>
          <p:cNvPicPr>
            <a:picLocks noChangeAspect="1"/>
          </p:cNvPicPr>
          <p:nvPr/>
        </p:nvPicPr>
        <p:blipFill>
          <a:blip r:embed="rId5" cstate="print">
            <a:alphaModFix/>
          </a:blip>
          <a:stretch>
            <a:fillRect/>
          </a:stretch>
        </p:blipFill>
        <p:spPr>
          <a:xfrm>
            <a:off x="8357502" y="3771276"/>
            <a:ext cx="1642016" cy="1642016"/>
          </a:xfrm>
          <a:prstGeom prst="rect">
            <a:avLst/>
          </a:prstGeom>
        </p:spPr>
      </p:pic>
      <p:pic>
        <p:nvPicPr>
          <p:cNvPr id="10547" name="Picture" descr="Picture"/>
          <p:cNvPicPr>
            <a:picLocks noChangeAspect="1"/>
          </p:cNvPicPr>
          <p:nvPr/>
        </p:nvPicPr>
        <p:blipFill>
          <a:blip r:embed="rId6" cstate="print">
            <a:alphaModFix/>
          </a:blip>
          <a:stretch>
            <a:fillRect/>
          </a:stretch>
        </p:blipFill>
        <p:spPr>
          <a:xfrm rot="16200000">
            <a:off x="9336282" y="7313358"/>
            <a:ext cx="2677592" cy="2312466"/>
          </a:xfrm>
          <a:prstGeom prst="rect">
            <a:avLst/>
          </a:prstGeom>
        </p:spPr>
      </p:pic>
      <p:pic>
        <p:nvPicPr>
          <p:cNvPr id="11023" name="Picture" descr="Picture"/>
          <p:cNvPicPr>
            <a:picLocks noChangeAspect="1"/>
          </p:cNvPicPr>
          <p:nvPr/>
        </p:nvPicPr>
        <p:blipFill>
          <a:blip r:embed="rId7" cstate="print">
            <a:alphaModFix/>
          </a:blip>
          <a:stretch>
            <a:fillRect/>
          </a:stretch>
        </p:blipFill>
        <p:spPr>
          <a:xfrm>
            <a:off x="9973693" y="7700700"/>
            <a:ext cx="1420598" cy="1420598"/>
          </a:xfrm>
          <a:prstGeom prst="rect">
            <a:avLst/>
          </a:prstGeom>
        </p:spPr>
      </p:pic>
      <p:pic>
        <p:nvPicPr>
          <p:cNvPr id="11492" name="Picture" descr="Picture"/>
          <p:cNvPicPr>
            <a:picLocks noChangeAspect="1"/>
          </p:cNvPicPr>
          <p:nvPr/>
        </p:nvPicPr>
        <p:blipFill>
          <a:blip r:embed="rId4" cstate="print">
            <a:alphaModFix/>
          </a:blip>
          <a:stretch>
            <a:fillRect/>
          </a:stretch>
        </p:blipFill>
        <p:spPr>
          <a:xfrm rot="16200000">
            <a:off x="12347245" y="7313358"/>
            <a:ext cx="2677592" cy="2312466"/>
          </a:xfrm>
          <a:prstGeom prst="rect">
            <a:avLst/>
          </a:prstGeom>
        </p:spPr>
      </p:pic>
      <p:pic>
        <p:nvPicPr>
          <p:cNvPr id="11969" name="Picture" descr="Picture"/>
          <p:cNvPicPr>
            <a:picLocks noChangeAspect="1"/>
          </p:cNvPicPr>
          <p:nvPr/>
        </p:nvPicPr>
        <p:blipFill>
          <a:blip r:embed="rId8" cstate="print">
            <a:alphaModFix/>
          </a:blip>
          <a:stretch>
            <a:fillRect/>
          </a:stretch>
        </p:blipFill>
        <p:spPr>
          <a:xfrm>
            <a:off x="12939134" y="7687837"/>
            <a:ext cx="1515892" cy="1515892"/>
          </a:xfrm>
          <a:prstGeom prst="rect">
            <a:avLst/>
          </a:prstGeom>
        </p:spPr>
      </p:pic>
      <p:pic>
        <p:nvPicPr>
          <p:cNvPr id="12439" name="Picture" descr="Picture"/>
          <p:cNvPicPr>
            <a:picLocks noChangeAspect="1"/>
          </p:cNvPicPr>
          <p:nvPr/>
        </p:nvPicPr>
        <p:blipFill>
          <a:blip r:embed="rId6" cstate="print">
            <a:alphaModFix/>
          </a:blip>
          <a:stretch>
            <a:fillRect/>
          </a:stretch>
        </p:blipFill>
        <p:spPr>
          <a:xfrm rot="16200000">
            <a:off x="13951938" y="3305929"/>
            <a:ext cx="2677592" cy="2312466"/>
          </a:xfrm>
          <a:prstGeom prst="rect">
            <a:avLst/>
          </a:prstGeom>
        </p:spPr>
      </p:pic>
      <p:pic>
        <p:nvPicPr>
          <p:cNvPr id="12917" name="Picture" descr="Picture"/>
          <p:cNvPicPr>
            <a:picLocks noChangeAspect="1"/>
          </p:cNvPicPr>
          <p:nvPr/>
        </p:nvPicPr>
        <p:blipFill>
          <a:blip r:embed="rId9" cstate="print">
            <a:alphaModFix/>
          </a:blip>
          <a:stretch>
            <a:fillRect/>
          </a:stretch>
        </p:blipFill>
        <p:spPr>
          <a:xfrm>
            <a:off x="14300861" y="3317614"/>
            <a:ext cx="1979748" cy="1979748"/>
          </a:xfrm>
          <a:prstGeom prst="rect">
            <a:avLst/>
          </a:prstGeom>
        </p:spPr>
      </p:pic>
      <p:pic>
        <p:nvPicPr>
          <p:cNvPr id="13388" name="Picture" descr="Picture"/>
          <p:cNvPicPr>
            <a:picLocks noChangeAspect="1"/>
          </p:cNvPicPr>
          <p:nvPr/>
        </p:nvPicPr>
        <p:blipFill>
          <a:blip r:embed="rId10" cstate="print">
            <a:alphaModFix/>
          </a:blip>
          <a:stretch>
            <a:fillRect/>
          </a:stretch>
        </p:blipFill>
        <p:spPr>
          <a:xfrm rot="16200000">
            <a:off x="10285999" y="4007013"/>
            <a:ext cx="3888332" cy="3358105"/>
          </a:xfrm>
          <a:prstGeom prst="rect">
            <a:avLst/>
          </a:prstGeom>
        </p:spPr>
      </p:pic>
      <p:pic>
        <p:nvPicPr>
          <p:cNvPr id="13866" name="Picture" descr="Picture"/>
          <p:cNvPicPr>
            <a:picLocks noChangeAspect="1"/>
          </p:cNvPicPr>
          <p:nvPr/>
        </p:nvPicPr>
        <p:blipFill>
          <a:blip r:embed="rId11" cstate="print">
            <a:alphaModFix/>
          </a:blip>
          <a:stretch>
            <a:fillRect/>
          </a:stretch>
        </p:blipFill>
        <p:spPr>
          <a:xfrm>
            <a:off x="11065119" y="4471919"/>
            <a:ext cx="2348110" cy="23481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71"/>
                                        </p:tgtEl>
                                        <p:attrNameLst>
                                          <p:attrName>style.visibility</p:attrName>
                                        </p:attrNameLst>
                                      </p:cBhvr>
                                      <p:to>
                                        <p:strVal val="visible"/>
                                      </p:to>
                                    </p:set>
                                    <p:animEffect transition="in" filter="fade">
                                      <p:cBhvr>
                                        <p:cTn id="7" dur="1000"/>
                                        <p:tgtEl>
                                          <p:spTgt spid="5271"/>
                                        </p:tgtEl>
                                      </p:cBhvr>
                                    </p:animEffect>
                                    <p:anim calcmode="lin" valueType="num">
                                      <p:cBhvr>
                                        <p:cTn id="8" dur="1000" fill="hold"/>
                                        <p:tgtEl>
                                          <p:spTgt spid="5271"/>
                                        </p:tgtEl>
                                        <p:attrNameLst>
                                          <p:attrName>ppt_x</p:attrName>
                                        </p:attrNameLst>
                                      </p:cBhvr>
                                      <p:tavLst>
                                        <p:tav tm="0">
                                          <p:val>
                                            <p:strVal val="#ppt_x"/>
                                          </p:val>
                                        </p:tav>
                                        <p:tav tm="100000">
                                          <p:val>
                                            <p:strVal val="#ppt_x"/>
                                          </p:val>
                                        </p:tav>
                                      </p:tavLst>
                                    </p:anim>
                                    <p:anim calcmode="lin" valueType="num">
                                      <p:cBhvr>
                                        <p:cTn id="9" dur="1000" fill="hold"/>
                                        <p:tgtEl>
                                          <p:spTgt spid="52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85"/>
                                        </p:tgtEl>
                                        <p:attrNameLst>
                                          <p:attrName>style.visibility</p:attrName>
                                        </p:attrNameLst>
                                      </p:cBhvr>
                                      <p:to>
                                        <p:strVal val="visible"/>
                                      </p:to>
                                    </p:set>
                                    <p:animEffect transition="in" filter="fade">
                                      <p:cBhvr>
                                        <p:cTn id="12" dur="1000"/>
                                        <p:tgtEl>
                                          <p:spTgt spid="6385"/>
                                        </p:tgtEl>
                                      </p:cBhvr>
                                    </p:animEffect>
                                    <p:anim calcmode="lin" valueType="num">
                                      <p:cBhvr>
                                        <p:cTn id="13" dur="1000" fill="hold"/>
                                        <p:tgtEl>
                                          <p:spTgt spid="6385"/>
                                        </p:tgtEl>
                                        <p:attrNameLst>
                                          <p:attrName>ppt_x</p:attrName>
                                        </p:attrNameLst>
                                      </p:cBhvr>
                                      <p:tavLst>
                                        <p:tav tm="0">
                                          <p:val>
                                            <p:strVal val="#ppt_x"/>
                                          </p:val>
                                        </p:tav>
                                        <p:tav tm="100000">
                                          <p:val>
                                            <p:strVal val="#ppt_x"/>
                                          </p:val>
                                        </p:tav>
                                      </p:tavLst>
                                    </p:anim>
                                    <p:anim calcmode="lin" valueType="num">
                                      <p:cBhvr>
                                        <p:cTn id="14" dur="1000" fill="hold"/>
                                        <p:tgtEl>
                                          <p:spTgt spid="638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36"/>
                                        </p:tgtEl>
                                        <p:attrNameLst>
                                          <p:attrName>style.visibility</p:attrName>
                                        </p:attrNameLst>
                                      </p:cBhvr>
                                      <p:to>
                                        <p:strVal val="visible"/>
                                      </p:to>
                                    </p:set>
                                    <p:animEffect transition="in" filter="barn(inVertical)">
                                      <p:cBhvr>
                                        <p:cTn id="19" dur="500"/>
                                        <p:tgtEl>
                                          <p:spTgt spid="93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barn(inVertical)">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8551"/>
                                        </p:tgtEl>
                                        <p:attrNameLst>
                                          <p:attrName>style.visibility</p:attrName>
                                        </p:attrNameLst>
                                      </p:cBhvr>
                                      <p:to>
                                        <p:strVal val="visible"/>
                                      </p:to>
                                    </p:set>
                                    <p:anim calcmode="lin" valueType="num">
                                      <p:cBhvr>
                                        <p:cTn id="27" dur="500" fill="hold"/>
                                        <p:tgtEl>
                                          <p:spTgt spid="8551"/>
                                        </p:tgtEl>
                                        <p:attrNameLst>
                                          <p:attrName>ppt_w</p:attrName>
                                        </p:attrNameLst>
                                      </p:cBhvr>
                                      <p:tavLst>
                                        <p:tav tm="0">
                                          <p:val>
                                            <p:fltVal val="0"/>
                                          </p:val>
                                        </p:tav>
                                        <p:tav tm="100000">
                                          <p:val>
                                            <p:strVal val="#ppt_w"/>
                                          </p:val>
                                        </p:tav>
                                      </p:tavLst>
                                    </p:anim>
                                    <p:anim calcmode="lin" valueType="num">
                                      <p:cBhvr>
                                        <p:cTn id="28" dur="500" fill="hold"/>
                                        <p:tgtEl>
                                          <p:spTgt spid="8551"/>
                                        </p:tgtEl>
                                        <p:attrNameLst>
                                          <p:attrName>ppt_h</p:attrName>
                                        </p:attrNameLst>
                                      </p:cBhvr>
                                      <p:tavLst>
                                        <p:tav tm="0">
                                          <p:val>
                                            <p:fltVal val="0"/>
                                          </p:val>
                                        </p:tav>
                                        <p:tav tm="100000">
                                          <p:val>
                                            <p:strVal val="#ppt_h"/>
                                          </p:val>
                                        </p:tav>
                                      </p:tavLst>
                                    </p:anim>
                                    <p:anim calcmode="lin" valueType="num">
                                      <p:cBhvr>
                                        <p:cTn id="29" dur="500" fill="hold"/>
                                        <p:tgtEl>
                                          <p:spTgt spid="8551"/>
                                        </p:tgtEl>
                                        <p:attrNameLst>
                                          <p:attrName>style.rotation</p:attrName>
                                        </p:attrNameLst>
                                      </p:cBhvr>
                                      <p:tavLst>
                                        <p:tav tm="0">
                                          <p:val>
                                            <p:fltVal val="360"/>
                                          </p:val>
                                        </p:tav>
                                        <p:tav tm="100000">
                                          <p:val>
                                            <p:fltVal val="0"/>
                                          </p:val>
                                        </p:tav>
                                      </p:tavLst>
                                    </p:anim>
                                    <p:animEffect transition="in" filter="fade">
                                      <p:cBhvr>
                                        <p:cTn id="30" dur="500"/>
                                        <p:tgtEl>
                                          <p:spTgt spid="855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7437"/>
                                        </p:tgtEl>
                                        <p:attrNameLst>
                                          <p:attrName>style.visibility</p:attrName>
                                        </p:attrNameLst>
                                      </p:cBhvr>
                                      <p:to>
                                        <p:strVal val="visible"/>
                                      </p:to>
                                    </p:set>
                                    <p:anim calcmode="lin" valueType="num">
                                      <p:cBhvr>
                                        <p:cTn id="33" dur="500" fill="hold"/>
                                        <p:tgtEl>
                                          <p:spTgt spid="7437"/>
                                        </p:tgtEl>
                                        <p:attrNameLst>
                                          <p:attrName>ppt_w</p:attrName>
                                        </p:attrNameLst>
                                      </p:cBhvr>
                                      <p:tavLst>
                                        <p:tav tm="0">
                                          <p:val>
                                            <p:fltVal val="0"/>
                                          </p:val>
                                        </p:tav>
                                        <p:tav tm="100000">
                                          <p:val>
                                            <p:strVal val="#ppt_w"/>
                                          </p:val>
                                        </p:tav>
                                      </p:tavLst>
                                    </p:anim>
                                    <p:anim calcmode="lin" valueType="num">
                                      <p:cBhvr>
                                        <p:cTn id="34" dur="500" fill="hold"/>
                                        <p:tgtEl>
                                          <p:spTgt spid="7437"/>
                                        </p:tgtEl>
                                        <p:attrNameLst>
                                          <p:attrName>ppt_h</p:attrName>
                                        </p:attrNameLst>
                                      </p:cBhvr>
                                      <p:tavLst>
                                        <p:tav tm="0">
                                          <p:val>
                                            <p:fltVal val="0"/>
                                          </p:val>
                                        </p:tav>
                                        <p:tav tm="100000">
                                          <p:val>
                                            <p:strVal val="#ppt_h"/>
                                          </p:val>
                                        </p:tav>
                                      </p:tavLst>
                                    </p:anim>
                                    <p:anim calcmode="lin" valueType="num">
                                      <p:cBhvr>
                                        <p:cTn id="35" dur="500" fill="hold"/>
                                        <p:tgtEl>
                                          <p:spTgt spid="7437"/>
                                        </p:tgtEl>
                                        <p:attrNameLst>
                                          <p:attrName>style.rotation</p:attrName>
                                        </p:attrNameLst>
                                      </p:cBhvr>
                                      <p:tavLst>
                                        <p:tav tm="0">
                                          <p:val>
                                            <p:fltVal val="360"/>
                                          </p:val>
                                        </p:tav>
                                        <p:tav tm="100000">
                                          <p:val>
                                            <p:fltVal val="0"/>
                                          </p:val>
                                        </p:tav>
                                      </p:tavLst>
                                    </p:anim>
                                    <p:animEffect transition="in" filter="fade">
                                      <p:cBhvr>
                                        <p:cTn id="36" dur="500"/>
                                        <p:tgtEl>
                                          <p:spTgt spid="7437"/>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3103"/>
                                        </p:tgtEl>
                                        <p:attrNameLst>
                                          <p:attrName>style.visibility</p:attrName>
                                        </p:attrNameLst>
                                      </p:cBhvr>
                                      <p:to>
                                        <p:strVal val="visible"/>
                                      </p:to>
                                    </p:set>
                                    <p:animEffect transition="in" filter="circle(in)">
                                      <p:cBhvr>
                                        <p:cTn id="41" dur="1000"/>
                                        <p:tgtEl>
                                          <p:spTgt spid="3103"/>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4218"/>
                                        </p:tgtEl>
                                        <p:attrNameLst>
                                          <p:attrName>style.visibility</p:attrName>
                                        </p:attrNameLst>
                                      </p:cBhvr>
                                      <p:to>
                                        <p:strVal val="visible"/>
                                      </p:to>
                                    </p:set>
                                    <p:animEffect transition="in" filter="circle(in)">
                                      <p:cBhvr>
                                        <p:cTn id="44" dur="1000"/>
                                        <p:tgtEl>
                                          <p:spTgt spid="4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 grpId="0"/>
      <p:bldP spid="2050" grpId="0"/>
      <p:bldP spid="3103" grpId="0"/>
      <p:bldP spid="4218" grpId="0"/>
      <p:bldP spid="5271" grpId="0"/>
      <p:bldP spid="6385" grpId="0"/>
      <p:bldP spid="7437" grpId="0"/>
      <p:bldP spid="85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4" cstate="print">
            <a:alphaModFix/>
          </a:blip>
          <a:stretch>
            <a:fillRect/>
          </a:stretch>
        </p:blipFill>
        <p:spPr>
          <a:xfrm>
            <a:off x="664736" y="706560"/>
            <a:ext cx="23054526" cy="12638780"/>
          </a:xfrm>
          <a:prstGeom prst="rect">
            <a:avLst/>
          </a:prstGeom>
        </p:spPr>
      </p:pic>
      <p:pic>
        <p:nvPicPr>
          <p:cNvPr id="936" name="Picture" descr="Picture"/>
          <p:cNvPicPr>
            <a:picLocks noChangeAspect="1"/>
          </p:cNvPicPr>
          <p:nvPr/>
        </p:nvPicPr>
        <p:blipFill>
          <a:blip r:embed="rId5" cstate="print">
            <a:alphaModFix/>
          </a:blip>
          <a:stretch>
            <a:fillRect/>
          </a:stretch>
        </p:blipFill>
        <p:spPr>
          <a:xfrm rot="2400000">
            <a:off x="10070966" y="4160966"/>
            <a:ext cx="4242066" cy="4242066"/>
          </a:xfrm>
          <a:prstGeom prst="rect">
            <a:avLst/>
          </a:prstGeom>
        </p:spPr>
      </p:pic>
      <p:pic>
        <p:nvPicPr>
          <p:cNvPr id="1410" name="Picture" descr="Picture"/>
          <p:cNvPicPr>
            <a:picLocks noChangeAspect="1"/>
          </p:cNvPicPr>
          <p:nvPr/>
        </p:nvPicPr>
        <p:blipFill>
          <a:blip r:embed="rId6" cstate="print">
            <a:alphaModFix/>
          </a:blip>
          <a:stretch>
            <a:fillRect/>
          </a:stretch>
        </p:blipFill>
        <p:spPr>
          <a:xfrm>
            <a:off x="8469761" y="2559761"/>
            <a:ext cx="7444476" cy="7444476"/>
          </a:xfrm>
          <a:prstGeom prst="rect">
            <a:avLst/>
          </a:prstGeom>
        </p:spPr>
      </p:pic>
      <p:pic>
        <p:nvPicPr>
          <p:cNvPr id="1878" name="Picture" descr="Picture"/>
          <p:cNvPicPr>
            <a:picLocks noChangeAspect="1"/>
          </p:cNvPicPr>
          <p:nvPr/>
        </p:nvPicPr>
        <p:blipFill>
          <a:blip r:embed="rId7" cstate="print">
            <a:alphaModFix/>
          </a:blip>
          <a:stretch>
            <a:fillRect/>
          </a:stretch>
        </p:blipFill>
        <p:spPr>
          <a:xfrm>
            <a:off x="8469761" y="3293820"/>
            <a:ext cx="1377333" cy="1377333"/>
          </a:xfrm>
          <a:prstGeom prst="rect">
            <a:avLst/>
          </a:prstGeom>
        </p:spPr>
      </p:pic>
      <p:pic>
        <p:nvPicPr>
          <p:cNvPr id="2346" name="Picture" descr="Picture"/>
          <p:cNvPicPr>
            <a:picLocks noChangeAspect="1"/>
          </p:cNvPicPr>
          <p:nvPr/>
        </p:nvPicPr>
        <p:blipFill>
          <a:blip r:embed="rId8" cstate="print">
            <a:alphaModFix/>
          </a:blip>
          <a:stretch>
            <a:fillRect/>
          </a:stretch>
        </p:blipFill>
        <p:spPr>
          <a:xfrm>
            <a:off x="8469761" y="7845703"/>
            <a:ext cx="1424475" cy="1424475"/>
          </a:xfrm>
          <a:prstGeom prst="rect">
            <a:avLst/>
          </a:prstGeom>
        </p:spPr>
      </p:pic>
      <p:pic>
        <p:nvPicPr>
          <p:cNvPr id="2814" name="Picture" descr="Picture"/>
          <p:cNvPicPr>
            <a:picLocks noChangeAspect="1"/>
          </p:cNvPicPr>
          <p:nvPr/>
        </p:nvPicPr>
        <p:blipFill>
          <a:blip r:embed="rId9" cstate="print">
            <a:alphaModFix/>
          </a:blip>
          <a:stretch>
            <a:fillRect/>
          </a:stretch>
        </p:blipFill>
        <p:spPr>
          <a:xfrm>
            <a:off x="14487762" y="3293820"/>
            <a:ext cx="1426475" cy="1426475"/>
          </a:xfrm>
          <a:prstGeom prst="rect">
            <a:avLst/>
          </a:prstGeom>
        </p:spPr>
      </p:pic>
      <p:pic>
        <p:nvPicPr>
          <p:cNvPr id="3283" name="Picture" descr="Picture"/>
          <p:cNvPicPr>
            <a:picLocks noChangeAspect="1"/>
          </p:cNvPicPr>
          <p:nvPr/>
        </p:nvPicPr>
        <p:blipFill>
          <a:blip r:embed="rId10" cstate="print">
            <a:alphaModFix/>
          </a:blip>
          <a:stretch>
            <a:fillRect/>
          </a:stretch>
        </p:blipFill>
        <p:spPr>
          <a:xfrm>
            <a:off x="14528905" y="7845703"/>
            <a:ext cx="1385332" cy="1385332"/>
          </a:xfrm>
          <a:prstGeom prst="rect">
            <a:avLst/>
          </a:prstGeom>
        </p:spPr>
      </p:pic>
      <p:sp>
        <p:nvSpPr>
          <p:cNvPr id="3752" name="文本"/>
          <p:cNvSpPr>
            <a:spLocks noGrp="1"/>
          </p:cNvSpPr>
          <p:nvPr>
            <p:ph type="ctrTitle"/>
          </p:nvPr>
        </p:nvSpPr>
        <p:spPr>
          <a:xfrm>
            <a:off x="16534571" y="1999455"/>
            <a:ext cx="4498570" cy="1608192"/>
          </a:xfrm>
          <a:prstGeom prst="rect">
            <a:avLst/>
          </a:prstGeom>
        </p:spPr>
        <p:txBody>
          <a:bodyPr lIns="0" tIns="0" rIns="0" bIns="0">
            <a:noAutofit/>
          </a:bodyPr>
          <a:lstStyle/>
          <a:p>
            <a:pPr>
              <a:lnSpc>
                <a:spcPts val="6000"/>
              </a:lnSpc>
            </a:pPr>
            <a:r>
              <a:rPr kumimoji="1" lang="zh-CN" altLang="en-US" dirty="0">
                <a:solidFill>
                  <a:srgbClr val="000000"/>
                </a:solidFill>
                <a:latin typeface="微软雅黑" panose="020B0503020204020204" pitchFamily="34" charset="-122"/>
                <a:ea typeface="微软雅黑" panose="020B0503020204020204" pitchFamily="34" charset="-122"/>
              </a:rPr>
              <a:t>开放域中文知识图谱：</a:t>
            </a:r>
            <a:r>
              <a:rPr kumimoji="1" lang="en-US" altLang="zh-CN" dirty="0">
                <a:solidFill>
                  <a:srgbClr val="000000"/>
                </a:solidFill>
                <a:latin typeface="微软雅黑" panose="020B0503020204020204" pitchFamily="34" charset="-122"/>
                <a:ea typeface="微软雅黑" panose="020B0503020204020204" pitchFamily="34" charset="-122"/>
              </a:rPr>
              <a:t>《</a:t>
            </a:r>
            <a:r>
              <a:rPr kumimoji="1" lang="zh-CN" altLang="en-US" dirty="0">
                <a:solidFill>
                  <a:srgbClr val="000000"/>
                </a:solidFill>
                <a:latin typeface="微软雅黑" panose="020B0503020204020204" pitchFamily="34" charset="-122"/>
                <a:ea typeface="微软雅黑" panose="020B0503020204020204" pitchFamily="34" charset="-122"/>
              </a:rPr>
              <a:t>大词林</a:t>
            </a:r>
            <a:r>
              <a:rPr kumimoji="1" lang="en-US" altLang="zh-CN" dirty="0">
                <a:solidFill>
                  <a:srgbClr val="000000"/>
                </a:solidFill>
                <a:latin typeface="微软雅黑" panose="020B0503020204020204" pitchFamily="34" charset="-122"/>
                <a:ea typeface="微软雅黑" panose="020B0503020204020204" pitchFamily="34" charset="-122"/>
              </a:rPr>
              <a: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4866" name="文本"/>
          <p:cNvSpPr>
            <a:spLocks noGrp="1"/>
          </p:cNvSpPr>
          <p:nvPr>
            <p:ph type="ctrTitle"/>
          </p:nvPr>
        </p:nvSpPr>
        <p:spPr>
          <a:xfrm>
            <a:off x="16534571" y="4168297"/>
            <a:ext cx="5929998" cy="1212056"/>
          </a:xfrm>
          <a:prstGeom prst="rect">
            <a:avLst/>
          </a:prstGeom>
        </p:spPr>
        <p:txBody>
          <a:bodyPr lIns="0" tIns="0" rIns="0" bIns="0">
            <a:noAutofit/>
          </a:bodyPr>
          <a:lstStyle/>
          <a:p>
            <a:pPr>
              <a:lnSpc>
                <a:spcPts val="3600"/>
              </a:lnSpc>
            </a:pPr>
            <a:r>
              <a:rPr lang="zh-CN" altLang="zh-CN" sz="2800" dirty="0">
                <a:latin typeface="微软雅黑" panose="020B0503020204020204" pitchFamily="34" charset="-122"/>
                <a:ea typeface="微软雅黑" panose="020B0503020204020204" pitchFamily="34" charset="-122"/>
              </a:rPr>
              <a:t>《大词林》，由哈尔滨工业大学社会计算与信息检索研究中心推出，是一个自动构建的大规模开放域中文实体知识库。</a:t>
            </a:r>
            <a:endParaRPr kumimoji="1"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9195" name="文本"/>
          <p:cNvSpPr>
            <a:spLocks noGrp="1"/>
          </p:cNvSpPr>
          <p:nvPr>
            <p:ph type="ctrTitle"/>
          </p:nvPr>
        </p:nvSpPr>
        <p:spPr>
          <a:xfrm>
            <a:off x="2112992" y="8007289"/>
            <a:ext cx="6082965" cy="1212056"/>
          </a:xfrm>
          <a:prstGeom prst="rect">
            <a:avLst/>
          </a:prstGeom>
        </p:spPr>
        <p:txBody>
          <a:bodyPr lIns="0" tIns="0" rIns="0" bIns="0">
            <a:noAutofit/>
          </a:bodyPr>
          <a:lstStyle/>
          <a:p>
            <a:pPr>
              <a:lnSpc>
                <a:spcPts val="3600"/>
              </a:lnSpc>
            </a:pPr>
            <a:r>
              <a:rPr kumimoji="1" lang="zh-CN" altLang="en-US" sz="3200" dirty="0">
                <a:solidFill>
                  <a:srgbClr val="000000"/>
                </a:solidFill>
                <a:latin typeface="微软雅黑" panose="020B0503020204020204" pitchFamily="34" charset="-122"/>
                <a:ea typeface="微软雅黑" panose="020B0503020204020204" pitchFamily="34" charset="-122"/>
              </a:rPr>
              <a:t>       除此之外，还有我们常见的百度百科人物关系图、饿了么高校恋爱</a:t>
            </a:r>
            <a:r>
              <a:rPr kumimoji="1" lang="en-US" altLang="zh-CN" sz="3200" dirty="0">
                <a:solidFill>
                  <a:srgbClr val="000000"/>
                </a:solidFill>
                <a:latin typeface="微软雅黑" panose="020B0503020204020204" pitchFamily="34" charset="-122"/>
                <a:ea typeface="微软雅黑" panose="020B0503020204020204" pitchFamily="34" charset="-122"/>
              </a:rPr>
              <a:t>CP</a:t>
            </a:r>
            <a:r>
              <a:rPr kumimoji="1" lang="zh-CN" altLang="en-US" sz="3200" dirty="0">
                <a:solidFill>
                  <a:srgbClr val="000000"/>
                </a:solidFill>
                <a:latin typeface="微软雅黑" panose="020B0503020204020204" pitchFamily="34" charset="-122"/>
                <a:ea typeface="微软雅黑" panose="020B0503020204020204" pitchFamily="34" charset="-122"/>
              </a:rPr>
              <a:t>地图等也运用了知识图谱的形式。</a:t>
            </a:r>
          </a:p>
        </p:txBody>
      </p:sp>
      <p:sp>
        <p:nvSpPr>
          <p:cNvPr id="10247" name="文本"/>
          <p:cNvSpPr>
            <a:spLocks noGrp="1"/>
          </p:cNvSpPr>
          <p:nvPr>
            <p:ph type="ctrTitle"/>
          </p:nvPr>
        </p:nvSpPr>
        <p:spPr>
          <a:xfrm>
            <a:off x="3477619" y="3297338"/>
            <a:ext cx="4498570" cy="624606"/>
          </a:xfrm>
          <a:prstGeom prst="rect">
            <a:avLst/>
          </a:prstGeom>
        </p:spPr>
        <p:txBody>
          <a:bodyPr lIns="0" tIns="0" rIns="0" bIns="0">
            <a:noAutofit/>
          </a:bodyPr>
          <a:lstStyle/>
          <a:p>
            <a:pPr algn="r">
              <a:lnSpc>
                <a:spcPts val="6000"/>
              </a:lnSpc>
            </a:pPr>
            <a:r>
              <a:rPr lang="en-US" altLang="zh-CN" dirty="0"/>
              <a:t>NLPIR </a:t>
            </a:r>
            <a:endParaRPr kumimoji="1" lang="zh-CN" altLang="en-US" sz="2000" dirty="0">
              <a:solidFill>
                <a:srgbClr val="000000"/>
              </a:solidFill>
            </a:endParaRPr>
          </a:p>
        </p:txBody>
      </p:sp>
      <p:sp>
        <p:nvSpPr>
          <p:cNvPr id="11361" name="文本"/>
          <p:cNvSpPr>
            <a:spLocks noGrp="1"/>
          </p:cNvSpPr>
          <p:nvPr>
            <p:ph type="ctrTitle"/>
          </p:nvPr>
        </p:nvSpPr>
        <p:spPr>
          <a:xfrm>
            <a:off x="1893413" y="4235893"/>
            <a:ext cx="6082858" cy="2948677"/>
          </a:xfrm>
          <a:prstGeom prst="rect">
            <a:avLst/>
          </a:prstGeom>
        </p:spPr>
        <p:txBody>
          <a:bodyPr lIns="0" tIns="0" rIns="0" bIns="0">
            <a:noAutofit/>
          </a:bodyPr>
          <a:lstStyle/>
          <a:p>
            <a:pPr>
              <a:lnSpc>
                <a:spcPts val="36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中科院计算所研制的中文词法分析系统，从</a:t>
            </a:r>
            <a:r>
              <a:rPr lang="en-US" altLang="zh-CN" sz="2400" dirty="0">
                <a:latin typeface="微软雅黑" panose="020B0503020204020204" pitchFamily="34" charset="-122"/>
                <a:ea typeface="微软雅黑" panose="020B0503020204020204" pitchFamily="34" charset="-122"/>
              </a:rPr>
              <a:t>2009</a:t>
            </a:r>
            <a:r>
              <a:rPr lang="zh-CN" altLang="zh-CN" sz="2400" dirty="0">
                <a:latin typeface="微软雅黑" panose="020B0503020204020204" pitchFamily="34" charset="-122"/>
                <a:ea typeface="微软雅黑" panose="020B0503020204020204" pitchFamily="34" charset="-122"/>
              </a:rPr>
              <a:t>年调整命名为</a:t>
            </a:r>
            <a:r>
              <a:rPr lang="en-US" altLang="zh-CN" sz="2400" dirty="0">
                <a:latin typeface="微软雅黑" panose="020B0503020204020204" pitchFamily="34" charset="-122"/>
                <a:ea typeface="微软雅黑" panose="020B0503020204020204" pitchFamily="34" charset="-122"/>
              </a:rPr>
              <a:t>NLPIR</a:t>
            </a:r>
            <a:r>
              <a:rPr lang="zh-CN" altLang="zh-CN" sz="2400" dirty="0">
                <a:latin typeface="微软雅黑" panose="020B0503020204020204" pitchFamily="34" charset="-122"/>
                <a:ea typeface="微软雅黑" panose="020B0503020204020204" pitchFamily="34" charset="-122"/>
              </a:rPr>
              <a:t>分词系统。</a:t>
            </a:r>
            <a:br>
              <a:rPr lang="en-US" altLang="zh-CN" sz="2400" dirty="0">
                <a:latin typeface="微软雅黑" panose="020B0503020204020204" pitchFamily="34" charset="-122"/>
                <a:ea typeface="微软雅黑" panose="020B0503020204020204" pitchFamily="34" charset="-122"/>
              </a:rPr>
            </a:br>
            <a:r>
              <a:rPr lang="zh-CN" altLang="zh-CN" sz="2400" dirty="0">
                <a:latin typeface="微软雅黑" panose="020B0503020204020204" pitchFamily="34" charset="-122"/>
                <a:ea typeface="微软雅黑" panose="020B0503020204020204" pitchFamily="34" charset="-122"/>
              </a:rPr>
              <a:t>主要功能包括：中文分词、词频统计、词性标注、命名实体识别、新词识别、新增微博分词与关键词提取功能</a:t>
            </a:r>
            <a:br>
              <a:rPr lang="zh-CN" altLang="zh-CN" sz="2400" dirty="0">
                <a:latin typeface="微软雅黑" panose="020B0503020204020204" pitchFamily="34" charset="-122"/>
                <a:ea typeface="微软雅黑" panose="020B0503020204020204" pitchFamily="34" charset="-122"/>
              </a:rPr>
            </a:b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1"/>
          <a:stretch>
            <a:fillRect/>
          </a:stretch>
        </p:blipFill>
        <p:spPr>
          <a:xfrm>
            <a:off x="17212018" y="6787771"/>
            <a:ext cx="5759949" cy="5114036"/>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wheel(1)">
                                      <p:cBhvr>
                                        <p:cTn id="7" dur="1000"/>
                                        <p:tgtEl>
                                          <p:spTgt spid="1024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361"/>
                                        </p:tgtEl>
                                        <p:attrNameLst>
                                          <p:attrName>style.visibility</p:attrName>
                                        </p:attrNameLst>
                                      </p:cBhvr>
                                      <p:to>
                                        <p:strVal val="visible"/>
                                      </p:to>
                                    </p:set>
                                    <p:animEffect transition="in" filter="wheel(1)">
                                      <p:cBhvr>
                                        <p:cTn id="10" dur="1000"/>
                                        <p:tgtEl>
                                          <p:spTgt spid="11361"/>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3752"/>
                                        </p:tgtEl>
                                        <p:attrNameLst>
                                          <p:attrName>style.visibility</p:attrName>
                                        </p:attrNameLst>
                                      </p:cBhvr>
                                      <p:to>
                                        <p:strVal val="visible"/>
                                      </p:to>
                                    </p:set>
                                    <p:anim calcmode="lin" valueType="num">
                                      <p:cBhvr>
                                        <p:cTn id="15" dur="500" fill="hold"/>
                                        <p:tgtEl>
                                          <p:spTgt spid="3752"/>
                                        </p:tgtEl>
                                        <p:attrNameLst>
                                          <p:attrName>ppt_w</p:attrName>
                                        </p:attrNameLst>
                                      </p:cBhvr>
                                      <p:tavLst>
                                        <p:tav tm="0">
                                          <p:val>
                                            <p:fltVal val="0"/>
                                          </p:val>
                                        </p:tav>
                                        <p:tav tm="100000">
                                          <p:val>
                                            <p:strVal val="#ppt_w"/>
                                          </p:val>
                                        </p:tav>
                                      </p:tavLst>
                                    </p:anim>
                                    <p:anim calcmode="lin" valueType="num">
                                      <p:cBhvr>
                                        <p:cTn id="16" dur="500" fill="hold"/>
                                        <p:tgtEl>
                                          <p:spTgt spid="375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4866"/>
                                        </p:tgtEl>
                                        <p:attrNameLst>
                                          <p:attrName>style.visibility</p:attrName>
                                        </p:attrNameLst>
                                      </p:cBhvr>
                                      <p:to>
                                        <p:strVal val="visible"/>
                                      </p:to>
                                    </p:set>
                                    <p:anim calcmode="lin" valueType="num">
                                      <p:cBhvr>
                                        <p:cTn id="19" dur="500" fill="hold"/>
                                        <p:tgtEl>
                                          <p:spTgt spid="4866"/>
                                        </p:tgtEl>
                                        <p:attrNameLst>
                                          <p:attrName>ppt_w</p:attrName>
                                        </p:attrNameLst>
                                      </p:cBhvr>
                                      <p:tavLst>
                                        <p:tav tm="0">
                                          <p:val>
                                            <p:fltVal val="0"/>
                                          </p:val>
                                        </p:tav>
                                        <p:tav tm="100000">
                                          <p:val>
                                            <p:strVal val="#ppt_w"/>
                                          </p:val>
                                        </p:tav>
                                      </p:tavLst>
                                    </p:anim>
                                    <p:anim calcmode="lin" valueType="num">
                                      <p:cBhvr>
                                        <p:cTn id="20" dur="500" fill="hold"/>
                                        <p:tgtEl>
                                          <p:spTgt spid="486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195"/>
                                        </p:tgtEl>
                                        <p:attrNameLst>
                                          <p:attrName>style.visibility</p:attrName>
                                        </p:attrNameLst>
                                      </p:cBhvr>
                                      <p:to>
                                        <p:strVal val="visible"/>
                                      </p:to>
                                    </p:set>
                                    <p:animEffect transition="in" filter="fade">
                                      <p:cBhvr>
                                        <p:cTn id="25" dur="500"/>
                                        <p:tgtEl>
                                          <p:spTgt spid="9195"/>
                                        </p:tgtEl>
                                      </p:cBhvr>
                                    </p:animEffec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nodeType="clickEffect">
                                  <p:stCondLst>
                                    <p:cond delay="0"/>
                                  </p:stCondLst>
                                  <p:childTnLst>
                                    <p:animRot by="120000">
                                      <p:cBhvr>
                                        <p:cTn id="29" dur="100" fill="hold">
                                          <p:stCondLst>
                                            <p:cond delay="0"/>
                                          </p:stCondLst>
                                        </p:cTn>
                                        <p:tgtEl>
                                          <p:spTgt spid="3"/>
                                        </p:tgtEl>
                                        <p:attrNameLst>
                                          <p:attrName>r</p:attrName>
                                        </p:attrNameLst>
                                      </p:cBhvr>
                                    </p:animRot>
                                    <p:animRot by="-240000">
                                      <p:cBhvr>
                                        <p:cTn id="30" dur="200" fill="hold">
                                          <p:stCondLst>
                                            <p:cond delay="200"/>
                                          </p:stCondLst>
                                        </p:cTn>
                                        <p:tgtEl>
                                          <p:spTgt spid="3"/>
                                        </p:tgtEl>
                                        <p:attrNameLst>
                                          <p:attrName>r</p:attrName>
                                        </p:attrNameLst>
                                      </p:cBhvr>
                                    </p:animRot>
                                    <p:animRot by="240000">
                                      <p:cBhvr>
                                        <p:cTn id="31" dur="200" fill="hold">
                                          <p:stCondLst>
                                            <p:cond delay="400"/>
                                          </p:stCondLst>
                                        </p:cTn>
                                        <p:tgtEl>
                                          <p:spTgt spid="3"/>
                                        </p:tgtEl>
                                        <p:attrNameLst>
                                          <p:attrName>r</p:attrName>
                                        </p:attrNameLst>
                                      </p:cBhvr>
                                    </p:animRot>
                                    <p:animRot by="-240000">
                                      <p:cBhvr>
                                        <p:cTn id="32" dur="200" fill="hold">
                                          <p:stCondLst>
                                            <p:cond delay="600"/>
                                          </p:stCondLst>
                                        </p:cTn>
                                        <p:tgtEl>
                                          <p:spTgt spid="3"/>
                                        </p:tgtEl>
                                        <p:attrNameLst>
                                          <p:attrName>r</p:attrName>
                                        </p:attrNameLst>
                                      </p:cBhvr>
                                    </p:animRot>
                                    <p:animRot by="120000">
                                      <p:cBhvr>
                                        <p:cTn id="33"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2" grpId="0"/>
      <p:bldP spid="4866" grpId="0"/>
      <p:bldP spid="9195" grpId="0"/>
      <p:bldP spid="10247" grpId="0"/>
      <p:bldP spid="113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5</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4640152" cy="1126113"/>
          </a:xfrm>
          <a:prstGeom prst="rect">
            <a:avLst/>
          </a:prstGeom>
        </p:spPr>
        <p:txBody>
          <a:bodyPr lIns="0" tIns="0" rIns="0" bIns="0">
            <a:noAutofit/>
          </a:bodyPr>
          <a:lstStyle/>
          <a:p>
            <a:pPr algn="l">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设计实现</a:t>
            </a:r>
          </a:p>
        </p:txBody>
      </p:sp>
      <p:sp>
        <p:nvSpPr>
          <p:cNvPr id="4474" name="文本"/>
          <p:cNvSpPr>
            <a:spLocks noGrp="1"/>
          </p:cNvSpPr>
          <p:nvPr>
            <p:ph type="ctrTitle"/>
          </p:nvPr>
        </p:nvSpPr>
        <p:spPr>
          <a:xfrm>
            <a:off x="6118204" y="7184489"/>
            <a:ext cx="12147590" cy="402306"/>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Design</a:t>
            </a:r>
            <a:r>
              <a:rPr lang="zh-CN" altLang="en-US" sz="4442" b="0" i="0" u="none" spc="0" dirty="0">
                <a:solidFill>
                  <a:srgbClr val="FAA041">
                    <a:alpha val="100000"/>
                  </a:srgbClr>
                </a:solidFill>
                <a:latin typeface="Cinzel-Bold" charset="-122"/>
                <a:ea typeface="Cinzel-Bold" charset="-122"/>
                <a:cs typeface="Cinzel-Bold" charset="-122"/>
              </a:rPr>
              <a:t> </a:t>
            </a:r>
            <a:r>
              <a:rPr lang="en-US" altLang="zh-CN" sz="4442" b="0" i="0" u="none" spc="0" dirty="0">
                <a:solidFill>
                  <a:srgbClr val="FAA041">
                    <a:alpha val="100000"/>
                  </a:srgbClr>
                </a:solidFill>
                <a:latin typeface="Cinzel-Bold" charset="-122"/>
                <a:ea typeface="Cinzel-Bold" charset="-122"/>
                <a:cs typeface="Cinzel-Bold" charset="-122"/>
              </a:rPr>
              <a:t>implementation.</a:t>
            </a: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3" name="图片 2"/>
          <p:cNvPicPr>
            <a:picLocks noChangeAspect="1"/>
          </p:cNvPicPr>
          <p:nvPr/>
        </p:nvPicPr>
        <p:blipFill>
          <a:blip r:embed="rId4"/>
          <a:stretch>
            <a:fillRect/>
          </a:stretch>
        </p:blipFill>
        <p:spPr>
          <a:xfrm>
            <a:off x="9828171" y="2104236"/>
            <a:ext cx="4727656" cy="10254352"/>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a:stretch>
            <a:fillRect/>
          </a:stretch>
        </p:blipFill>
        <p:spPr>
          <a:xfrm>
            <a:off x="13861466" y="4572001"/>
            <a:ext cx="3573701" cy="1459262"/>
          </a:xfrm>
          <a:prstGeom prst="rect">
            <a:avLst/>
          </a:prstGeom>
        </p:spPr>
      </p:pic>
      <p:pic>
        <p:nvPicPr>
          <p:cNvPr id="5" name="图片 4"/>
          <p:cNvPicPr>
            <a:picLocks noChangeAspect="1"/>
          </p:cNvPicPr>
          <p:nvPr/>
        </p:nvPicPr>
        <p:blipFill>
          <a:blip r:embed="rId6"/>
          <a:stretch>
            <a:fillRect/>
          </a:stretch>
        </p:blipFill>
        <p:spPr>
          <a:xfrm>
            <a:off x="17389101" y="2104236"/>
            <a:ext cx="4733631" cy="10254352"/>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1695450" y="2895600"/>
            <a:ext cx="7924800" cy="7540526"/>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该平台的主要界面是一个知识图谱，内容由百度</a:t>
            </a:r>
            <a:r>
              <a:rPr lang="en-US" altLang="zh-CN" sz="4400" dirty="0">
                <a:latin typeface="微软雅黑" panose="020B0503020204020204" pitchFamily="34" charset="-122"/>
                <a:ea typeface="微软雅黑" panose="020B0503020204020204" pitchFamily="34" charset="-122"/>
              </a:rPr>
              <a:t>API</a:t>
            </a:r>
            <a:r>
              <a:rPr lang="zh-CN" altLang="en-US" sz="4400" dirty="0">
                <a:latin typeface="微软雅黑" panose="020B0503020204020204" pitchFamily="34" charset="-122"/>
                <a:ea typeface="微软雅黑" panose="020B0503020204020204" pitchFamily="34" charset="-122"/>
              </a:rPr>
              <a:t>接入，用户可以跟随知识图谱的线路学习。学习一段时间后，平台将会针对用户生成一个个性化词云，用于总结所学内容。在传统的课堂中进行应用时，知识图谱将随老师的讲解而展开（具体展开三级：上一级</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当前级</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下一级）。从而避免了传统课堂知识结构混乱的情况。</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4" name="图片 3"/>
          <p:cNvPicPr>
            <a:picLocks noChangeAspect="1"/>
          </p:cNvPicPr>
          <p:nvPr/>
        </p:nvPicPr>
        <p:blipFill>
          <a:blip r:embed="rId4"/>
          <a:stretch>
            <a:fillRect/>
          </a:stretch>
        </p:blipFill>
        <p:spPr>
          <a:xfrm>
            <a:off x="1932843" y="876299"/>
            <a:ext cx="5981700" cy="11963400"/>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9345824" y="1805354"/>
            <a:ext cx="10410093" cy="3785652"/>
          </a:xfrm>
          <a:prstGeom prst="rect">
            <a:avLst/>
          </a:prstGeom>
          <a:noFill/>
        </p:spPr>
        <p:txBody>
          <a:bodyPr wrap="square" rtlCol="0">
            <a:spAutoFit/>
          </a:bodyPr>
          <a:lstStyle/>
          <a:p>
            <a:r>
              <a:rPr lang="zh-CN" altLang="en-US" sz="4800" dirty="0">
                <a:latin typeface="微软雅黑" panose="020B0503020204020204" pitchFamily="34" charset="-122"/>
                <a:ea typeface="微软雅黑" panose="020B0503020204020204" pitchFamily="34" charset="-122"/>
              </a:rPr>
              <a:t>       与此同时，老师可以通过学生在该平台上进行的投票及反馈实时跟踪学生学习进度及学习情况。课后，学生可以通过上节课中选取的重要词汇组成的词云来回顾课堂内容。</a:t>
            </a:r>
          </a:p>
        </p:txBody>
      </p:sp>
      <p:pic>
        <p:nvPicPr>
          <p:cNvPr id="5" name="图片 4"/>
          <p:cNvPicPr>
            <a:picLocks noChangeAspect="1"/>
          </p:cNvPicPr>
          <p:nvPr/>
        </p:nvPicPr>
        <p:blipFill>
          <a:blip r:embed="rId5"/>
          <a:stretch>
            <a:fillRect/>
          </a:stretch>
        </p:blipFill>
        <p:spPr>
          <a:xfrm>
            <a:off x="15522114" y="6219253"/>
            <a:ext cx="13738685" cy="16449761"/>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455801"/>
            <a:ext cx="23054526" cy="12638780"/>
          </a:xfrm>
          <a:prstGeom prst="rect">
            <a:avLst/>
          </a:prstGeom>
        </p:spPr>
      </p:pic>
      <p:pic>
        <p:nvPicPr>
          <p:cNvPr id="3" name="图片 2"/>
          <p:cNvPicPr>
            <a:picLocks noChangeAspect="1"/>
          </p:cNvPicPr>
          <p:nvPr/>
        </p:nvPicPr>
        <p:blipFill>
          <a:blip r:embed="rId4"/>
          <a:stretch>
            <a:fillRect/>
          </a:stretch>
        </p:blipFill>
        <p:spPr>
          <a:xfrm>
            <a:off x="1717221" y="1093514"/>
            <a:ext cx="5310480" cy="11528970"/>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a:stretch>
            <a:fillRect/>
          </a:stretch>
        </p:blipFill>
        <p:spPr>
          <a:xfrm>
            <a:off x="9317078" y="1093514"/>
            <a:ext cx="5322095" cy="1152897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6"/>
          <a:stretch>
            <a:fillRect/>
          </a:stretch>
        </p:blipFill>
        <p:spPr>
          <a:xfrm>
            <a:off x="5867400" y="3723971"/>
            <a:ext cx="4400550" cy="3117057"/>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63787" y="727578"/>
            <a:ext cx="8306914" cy="4606422"/>
          </a:xfrm>
          <a:prstGeom prst="rect">
            <a:avLst/>
          </a:prstGeom>
        </p:spPr>
      </p:pic>
      <p:sp>
        <p:nvSpPr>
          <p:cNvPr id="9" name="文本框 8"/>
          <p:cNvSpPr txBox="1"/>
          <p:nvPr/>
        </p:nvSpPr>
        <p:spPr>
          <a:xfrm>
            <a:off x="15354300" y="6372493"/>
            <a:ext cx="7562850" cy="4832092"/>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当用户在“创造”界面中搜索“桥梁支撑”时，展开的图谱将有“讲解视频””具体且多样的工图展示““购物链接”“相关文献”以及计算器等实用工具，于此同时，用户也可以自己设定所需内容。</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0" presetClass="entr" presetSubtype="0" decel="10000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strVal val="#ppt_w+.3"/>
                                          </p:val>
                                        </p:tav>
                                        <p:tav tm="100000">
                                          <p:val>
                                            <p:strVal val="#ppt_w"/>
                                          </p:val>
                                        </p:tav>
                                      </p:tavLst>
                                    </p:anim>
                                    <p:anim calcmode="lin" valueType="num">
                                      <p:cBhvr>
                                        <p:cTn id="25" dur="1000" fill="hold"/>
                                        <p:tgtEl>
                                          <p:spTgt spid="7"/>
                                        </p:tgtEl>
                                        <p:attrNameLst>
                                          <p:attrName>ppt_h</p:attrName>
                                        </p:attrNameLst>
                                      </p:cBhvr>
                                      <p:tavLst>
                                        <p:tav tm="0">
                                          <p:val>
                                            <p:strVal val="#ppt_h"/>
                                          </p:val>
                                        </p:tav>
                                        <p:tav tm="100000">
                                          <p:val>
                                            <p:strVal val="#ppt_h"/>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9"/>
                                        </p:tgtEl>
                                        <p:attrNameLst>
                                          <p:attrName>ppt_y</p:attrName>
                                        </p:attrNameLst>
                                      </p:cBhvr>
                                      <p:tavLst>
                                        <p:tav tm="0">
                                          <p:val>
                                            <p:strVal val="#ppt_y"/>
                                          </p:val>
                                        </p:tav>
                                        <p:tav tm="100000">
                                          <p:val>
                                            <p:strVal val="#ppt_y"/>
                                          </p:val>
                                        </p:tav>
                                      </p:tavLst>
                                    </p:anim>
                                    <p:anim calcmode="lin" valueType="num">
                                      <p:cBhvr>
                                        <p:cTn id="3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53153" y="-1418724"/>
            <a:ext cx="24533427" cy="16448548"/>
          </a:xfrm>
          <a:prstGeom prst="rect">
            <a:avLst/>
          </a:prstGeom>
        </p:spPr>
      </p:pic>
      <p:pic>
        <p:nvPicPr>
          <p:cNvPr id="470" name="Picture" descr="Picture"/>
          <p:cNvPicPr>
            <a:picLocks noChangeAspect="1"/>
          </p:cNvPicPr>
          <p:nvPr/>
        </p:nvPicPr>
        <p:blipFill>
          <a:blip r:embed="rId3" cstate="print">
            <a:alphaModFix amt="19000"/>
          </a:blip>
          <a:stretch>
            <a:fillRect/>
          </a:stretch>
        </p:blipFill>
        <p:spPr>
          <a:xfrm>
            <a:off x="-78471" y="0"/>
            <a:ext cx="24384061" cy="13860977"/>
          </a:xfrm>
          <a:prstGeom prst="rect">
            <a:avLst/>
          </a:prstGeom>
        </p:spPr>
      </p:pic>
      <p:pic>
        <p:nvPicPr>
          <p:cNvPr id="926" name="Picture" descr="Picture"/>
          <p:cNvPicPr>
            <a:picLocks noChangeAspect="1"/>
          </p:cNvPicPr>
          <p:nvPr/>
        </p:nvPicPr>
        <p:blipFill>
          <a:blip r:embed="rId4" cstate="print">
            <a:alphaModFix/>
          </a:blip>
          <a:stretch>
            <a:fillRect/>
          </a:stretch>
        </p:blipFill>
        <p:spPr>
          <a:xfrm>
            <a:off x="494348" y="1223170"/>
            <a:ext cx="10164926" cy="10164926"/>
          </a:xfrm>
          <a:prstGeom prst="rect">
            <a:avLst/>
          </a:prstGeom>
        </p:spPr>
      </p:pic>
      <p:sp>
        <p:nvSpPr>
          <p:cNvPr id="1394" name="文本"/>
          <p:cNvSpPr>
            <a:spLocks noGrp="1"/>
          </p:cNvSpPr>
          <p:nvPr>
            <p:ph type="ctrTitle"/>
          </p:nvPr>
        </p:nvSpPr>
        <p:spPr>
          <a:xfrm>
            <a:off x="3906662" y="5589485"/>
            <a:ext cx="3340299" cy="1492994"/>
          </a:xfrm>
          <a:prstGeom prst="rect">
            <a:avLst/>
          </a:prstGeom>
        </p:spPr>
        <p:txBody>
          <a:bodyPr lIns="0" tIns="0" rIns="0" bIns="0">
            <a:noAutofit/>
          </a:bodyPr>
          <a:lstStyle/>
          <a:p>
            <a:pPr algn="ctr">
              <a:lnSpc>
                <a:spcPts val="15600"/>
              </a:lnSpc>
            </a:pPr>
            <a:r>
              <a:rPr lang="zh-CN" altLang="en-US" sz="13000" b="0" i="0" u="none" spc="0" dirty="0">
                <a:solidFill>
                  <a:srgbClr val="FFFFFF">
                    <a:alpha val="100000"/>
                  </a:srgbClr>
                </a:solidFill>
                <a:latin typeface="Microsoft YaHei" charset="-122"/>
                <a:ea typeface="Microsoft YaHei" charset="-122"/>
                <a:cs typeface="Microsoft YaHei" charset="-122"/>
              </a:rPr>
              <a:t>目录</a:t>
            </a:r>
            <a:endParaRPr kumimoji="1" lang="zh-CN" altLang="en-US" sz="2000" dirty="0">
              <a:solidFill>
                <a:srgbClr val="000000"/>
              </a:solidFill>
            </a:endParaRPr>
          </a:p>
        </p:txBody>
      </p:sp>
      <p:pic>
        <p:nvPicPr>
          <p:cNvPr id="2403" name="Picture" descr="Picture"/>
          <p:cNvPicPr>
            <a:picLocks noChangeAspect="1"/>
          </p:cNvPicPr>
          <p:nvPr/>
        </p:nvPicPr>
        <p:blipFill>
          <a:blip r:embed="rId4" cstate="print">
            <a:alphaModFix/>
          </a:blip>
          <a:stretch>
            <a:fillRect/>
          </a:stretch>
        </p:blipFill>
        <p:spPr>
          <a:xfrm>
            <a:off x="17059491" y="1559697"/>
            <a:ext cx="1441772" cy="1441772"/>
          </a:xfrm>
          <a:prstGeom prst="rect">
            <a:avLst/>
          </a:prstGeom>
        </p:spPr>
      </p:pic>
      <p:pic>
        <p:nvPicPr>
          <p:cNvPr id="2872" name="Picture" descr="Picture"/>
          <p:cNvPicPr>
            <a:picLocks noChangeAspect="1"/>
          </p:cNvPicPr>
          <p:nvPr/>
        </p:nvPicPr>
        <p:blipFill>
          <a:blip r:embed="rId4" cstate="print">
            <a:alphaModFix/>
          </a:blip>
          <a:stretch>
            <a:fillRect/>
          </a:stretch>
        </p:blipFill>
        <p:spPr>
          <a:xfrm rot="9300000">
            <a:off x="17059493" y="1562016"/>
            <a:ext cx="1441772" cy="1441772"/>
          </a:xfrm>
          <a:prstGeom prst="rect">
            <a:avLst/>
          </a:prstGeom>
        </p:spPr>
      </p:pic>
      <p:pic>
        <p:nvPicPr>
          <p:cNvPr id="4291" name="Picture" descr="Picture"/>
          <p:cNvPicPr>
            <a:picLocks noChangeAspect="1"/>
          </p:cNvPicPr>
          <p:nvPr/>
        </p:nvPicPr>
        <p:blipFill>
          <a:blip r:embed="rId4" cstate="print">
            <a:alphaModFix/>
          </a:blip>
          <a:stretch>
            <a:fillRect/>
          </a:stretch>
        </p:blipFill>
        <p:spPr>
          <a:xfrm>
            <a:off x="17077082" y="6061747"/>
            <a:ext cx="1441772" cy="1441772"/>
          </a:xfrm>
          <a:prstGeom prst="rect">
            <a:avLst/>
          </a:prstGeom>
        </p:spPr>
      </p:pic>
      <p:pic>
        <p:nvPicPr>
          <p:cNvPr id="4760" name="Picture" descr="Picture"/>
          <p:cNvPicPr>
            <a:picLocks noChangeAspect="1"/>
          </p:cNvPicPr>
          <p:nvPr/>
        </p:nvPicPr>
        <p:blipFill>
          <a:blip r:embed="rId4" cstate="print">
            <a:alphaModFix/>
          </a:blip>
          <a:stretch>
            <a:fillRect/>
          </a:stretch>
        </p:blipFill>
        <p:spPr>
          <a:xfrm rot="9300000">
            <a:off x="17077084" y="6064121"/>
            <a:ext cx="1441772" cy="1441772"/>
          </a:xfrm>
          <a:prstGeom prst="rect">
            <a:avLst/>
          </a:prstGeom>
        </p:spPr>
      </p:pic>
      <p:pic>
        <p:nvPicPr>
          <p:cNvPr id="5235" name="Picture" descr="Picture"/>
          <p:cNvPicPr>
            <a:picLocks noChangeAspect="1"/>
          </p:cNvPicPr>
          <p:nvPr/>
        </p:nvPicPr>
        <p:blipFill>
          <a:blip r:embed="rId4" cstate="print">
            <a:alphaModFix/>
          </a:blip>
          <a:stretch>
            <a:fillRect/>
          </a:stretch>
        </p:blipFill>
        <p:spPr>
          <a:xfrm>
            <a:off x="17059491" y="8313912"/>
            <a:ext cx="1441772" cy="1441772"/>
          </a:xfrm>
          <a:prstGeom prst="rect">
            <a:avLst/>
          </a:prstGeom>
        </p:spPr>
      </p:pic>
      <p:pic>
        <p:nvPicPr>
          <p:cNvPr id="5704" name="Picture" descr="Picture"/>
          <p:cNvPicPr>
            <a:picLocks noChangeAspect="1"/>
          </p:cNvPicPr>
          <p:nvPr/>
        </p:nvPicPr>
        <p:blipFill>
          <a:blip r:embed="rId4" cstate="print">
            <a:alphaModFix/>
          </a:blip>
          <a:stretch>
            <a:fillRect/>
          </a:stretch>
        </p:blipFill>
        <p:spPr>
          <a:xfrm rot="9300000">
            <a:off x="17059492" y="8321879"/>
            <a:ext cx="1441772" cy="1441772"/>
          </a:xfrm>
          <a:prstGeom prst="rect">
            <a:avLst/>
          </a:prstGeom>
        </p:spPr>
      </p:pic>
      <p:sp>
        <p:nvSpPr>
          <p:cNvPr id="6179" name="文本"/>
          <p:cNvSpPr>
            <a:spLocks noGrp="1"/>
          </p:cNvSpPr>
          <p:nvPr>
            <p:ph type="ctrTitle"/>
          </p:nvPr>
        </p:nvSpPr>
        <p:spPr>
          <a:xfrm>
            <a:off x="19021240" y="1807642"/>
            <a:ext cx="6405237" cy="978296"/>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市场推广</a:t>
            </a:r>
            <a:endParaRPr kumimoji="1" lang="zh-CN" altLang="en-US" sz="2000" dirty="0">
              <a:solidFill>
                <a:srgbClr val="000000"/>
              </a:solidFill>
            </a:endParaRPr>
          </a:p>
        </p:txBody>
      </p:sp>
      <p:sp>
        <p:nvSpPr>
          <p:cNvPr id="7186" name="文本"/>
          <p:cNvSpPr>
            <a:spLocks noGrp="1"/>
          </p:cNvSpPr>
          <p:nvPr>
            <p:ph type="ctrTitle"/>
          </p:nvPr>
        </p:nvSpPr>
        <p:spPr>
          <a:xfrm>
            <a:off x="19021240" y="3811206"/>
            <a:ext cx="4772571" cy="987226"/>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财务融资</a:t>
            </a:r>
            <a:endParaRPr kumimoji="1" lang="zh-CN" altLang="en-US" sz="2000" dirty="0">
              <a:solidFill>
                <a:srgbClr val="000000"/>
              </a:solidFill>
            </a:endParaRPr>
          </a:p>
        </p:txBody>
      </p:sp>
      <p:sp>
        <p:nvSpPr>
          <p:cNvPr id="8193" name="文本"/>
          <p:cNvSpPr>
            <a:spLocks noGrp="1"/>
          </p:cNvSpPr>
          <p:nvPr>
            <p:ph type="ctrTitle"/>
          </p:nvPr>
        </p:nvSpPr>
        <p:spPr>
          <a:xfrm>
            <a:off x="12340152" y="6365620"/>
            <a:ext cx="4772571" cy="985242"/>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市场分析</a:t>
            </a:r>
            <a:endParaRPr kumimoji="1" lang="zh-CN" altLang="en-US" sz="2000" dirty="0">
              <a:solidFill>
                <a:srgbClr val="000000"/>
              </a:solidFill>
            </a:endParaRPr>
          </a:p>
        </p:txBody>
      </p:sp>
      <p:sp>
        <p:nvSpPr>
          <p:cNvPr id="9200" name="文本"/>
          <p:cNvSpPr>
            <a:spLocks noGrp="1"/>
          </p:cNvSpPr>
          <p:nvPr>
            <p:ph type="ctrTitle"/>
          </p:nvPr>
        </p:nvSpPr>
        <p:spPr>
          <a:xfrm>
            <a:off x="12344961" y="10956855"/>
            <a:ext cx="4772571" cy="986234"/>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设计实现</a:t>
            </a:r>
            <a:endParaRPr kumimoji="1" lang="zh-CN" altLang="en-US" sz="2000" dirty="0">
              <a:solidFill>
                <a:srgbClr val="000000"/>
              </a:solidFill>
            </a:endParaRPr>
          </a:p>
        </p:txBody>
      </p:sp>
      <p:sp>
        <p:nvSpPr>
          <p:cNvPr id="10207" name="文本"/>
          <p:cNvSpPr>
            <a:spLocks noGrp="1"/>
          </p:cNvSpPr>
          <p:nvPr>
            <p:ph type="ctrTitle"/>
          </p:nvPr>
        </p:nvSpPr>
        <p:spPr>
          <a:xfrm>
            <a:off x="19021240" y="6217156"/>
            <a:ext cx="4772571" cy="992187"/>
          </a:xfrm>
          <a:prstGeom prst="rect">
            <a:avLst/>
          </a:prstGeom>
        </p:spPr>
        <p:txBody>
          <a:bodyPr lIns="0" tIns="0" rIns="0" bIns="0">
            <a:noAutofit/>
          </a:bodyPr>
          <a:lstStyle/>
          <a:p>
            <a:pPr algn="l">
              <a:lnSpc>
                <a:spcPts val="9600"/>
              </a:lnSpc>
            </a:pPr>
            <a:r>
              <a:rPr kumimoji="1" lang="zh-CN" altLang="en-US" sz="8000" dirty="0">
                <a:solidFill>
                  <a:schemeClr val="bg1"/>
                </a:solidFill>
                <a:latin typeface="微软雅黑" panose="020B0503020204020204" pitchFamily="34" charset="-122"/>
                <a:ea typeface="微软雅黑" panose="020B0503020204020204" pitchFamily="34" charset="-122"/>
              </a:rPr>
              <a:t>风险对策</a:t>
            </a:r>
          </a:p>
        </p:txBody>
      </p:sp>
      <p:pic>
        <p:nvPicPr>
          <p:cNvPr id="11216" name="Picture" descr="Picture"/>
          <p:cNvPicPr>
            <a:picLocks noChangeAspect="1"/>
          </p:cNvPicPr>
          <p:nvPr/>
        </p:nvPicPr>
        <p:blipFill>
          <a:blip r:embed="rId4" cstate="print">
            <a:alphaModFix/>
          </a:blip>
          <a:stretch>
            <a:fillRect/>
          </a:stretch>
        </p:blipFill>
        <p:spPr>
          <a:xfrm>
            <a:off x="17059491" y="10579639"/>
            <a:ext cx="1441772" cy="1441772"/>
          </a:xfrm>
          <a:prstGeom prst="rect">
            <a:avLst/>
          </a:prstGeom>
        </p:spPr>
      </p:pic>
      <p:pic>
        <p:nvPicPr>
          <p:cNvPr id="11687" name="Picture" descr="Picture"/>
          <p:cNvPicPr>
            <a:picLocks noChangeAspect="1"/>
          </p:cNvPicPr>
          <p:nvPr/>
        </p:nvPicPr>
        <p:blipFill>
          <a:blip r:embed="rId4" cstate="print">
            <a:alphaModFix/>
          </a:blip>
          <a:stretch>
            <a:fillRect/>
          </a:stretch>
        </p:blipFill>
        <p:spPr>
          <a:xfrm rot="9300000">
            <a:off x="17059491" y="10584468"/>
            <a:ext cx="1441772" cy="1441772"/>
          </a:xfrm>
          <a:prstGeom prst="rect">
            <a:avLst/>
          </a:prstGeom>
        </p:spPr>
      </p:pic>
      <p:pic>
        <p:nvPicPr>
          <p:cNvPr id="4" name="图片 3"/>
          <p:cNvPicPr>
            <a:picLocks noChangeAspect="1"/>
          </p:cNvPicPr>
          <p:nvPr/>
        </p:nvPicPr>
        <p:blipFill>
          <a:blip r:embed="rId5"/>
          <a:stretch>
            <a:fillRect/>
          </a:stretch>
        </p:blipFill>
        <p:spPr>
          <a:xfrm>
            <a:off x="10133160" y="1381396"/>
            <a:ext cx="1926503" cy="1920406"/>
          </a:xfrm>
          <a:prstGeom prst="rect">
            <a:avLst/>
          </a:prstGeom>
        </p:spPr>
      </p:pic>
      <p:pic>
        <p:nvPicPr>
          <p:cNvPr id="5" name="图片 4"/>
          <p:cNvPicPr>
            <a:picLocks noChangeAspect="1"/>
          </p:cNvPicPr>
          <p:nvPr/>
        </p:nvPicPr>
        <p:blipFill>
          <a:blip r:embed="rId5"/>
          <a:stretch>
            <a:fillRect/>
          </a:stretch>
        </p:blipFill>
        <p:spPr>
          <a:xfrm>
            <a:off x="16849225" y="3561177"/>
            <a:ext cx="1926503" cy="1920406"/>
          </a:xfrm>
          <a:prstGeom prst="rect">
            <a:avLst/>
          </a:prstGeom>
        </p:spPr>
      </p:pic>
      <p:pic>
        <p:nvPicPr>
          <p:cNvPr id="9" name="图片 8"/>
          <p:cNvPicPr>
            <a:picLocks noChangeAspect="1"/>
          </p:cNvPicPr>
          <p:nvPr/>
        </p:nvPicPr>
        <p:blipFill>
          <a:blip r:embed="rId5"/>
          <a:stretch>
            <a:fillRect/>
          </a:stretch>
        </p:blipFill>
        <p:spPr>
          <a:xfrm>
            <a:off x="10187056" y="3612840"/>
            <a:ext cx="1926503" cy="1920406"/>
          </a:xfrm>
          <a:prstGeom prst="rect">
            <a:avLst/>
          </a:prstGeom>
        </p:spPr>
      </p:pic>
      <p:pic>
        <p:nvPicPr>
          <p:cNvPr id="10" name="图片 9"/>
          <p:cNvPicPr>
            <a:picLocks noChangeAspect="1"/>
          </p:cNvPicPr>
          <p:nvPr/>
        </p:nvPicPr>
        <p:blipFill>
          <a:blip r:embed="rId5"/>
          <a:stretch>
            <a:fillRect/>
          </a:stretch>
        </p:blipFill>
        <p:spPr>
          <a:xfrm>
            <a:off x="10187056" y="3612840"/>
            <a:ext cx="1926503" cy="1920406"/>
          </a:xfrm>
          <a:prstGeom prst="rect">
            <a:avLst/>
          </a:prstGeom>
        </p:spPr>
      </p:pic>
      <p:pic>
        <p:nvPicPr>
          <p:cNvPr id="12" name="图片 11"/>
          <p:cNvPicPr>
            <a:picLocks noChangeAspect="1"/>
          </p:cNvPicPr>
          <p:nvPr/>
        </p:nvPicPr>
        <p:blipFill>
          <a:blip r:embed="rId6"/>
          <a:stretch>
            <a:fillRect/>
          </a:stretch>
        </p:blipFill>
        <p:spPr>
          <a:xfrm>
            <a:off x="9963812" y="10265959"/>
            <a:ext cx="2152075" cy="2139881"/>
          </a:xfrm>
          <a:prstGeom prst="rect">
            <a:avLst/>
          </a:prstGeom>
        </p:spPr>
      </p:pic>
      <p:pic>
        <p:nvPicPr>
          <p:cNvPr id="13" name="图片 12"/>
          <p:cNvPicPr>
            <a:picLocks noChangeAspect="1"/>
          </p:cNvPicPr>
          <p:nvPr/>
        </p:nvPicPr>
        <p:blipFill>
          <a:blip r:embed="rId6"/>
          <a:stretch>
            <a:fillRect/>
          </a:stretch>
        </p:blipFill>
        <p:spPr>
          <a:xfrm>
            <a:off x="9950333" y="10265959"/>
            <a:ext cx="2152075" cy="2139881"/>
          </a:xfrm>
          <a:prstGeom prst="rect">
            <a:avLst/>
          </a:prstGeom>
        </p:spPr>
      </p:pic>
      <p:sp>
        <p:nvSpPr>
          <p:cNvPr id="14" name="文本框 13"/>
          <p:cNvSpPr txBox="1"/>
          <p:nvPr/>
        </p:nvSpPr>
        <p:spPr>
          <a:xfrm>
            <a:off x="12226343" y="1678030"/>
            <a:ext cx="4418861"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项目概述</a:t>
            </a:r>
          </a:p>
        </p:txBody>
      </p:sp>
      <p:sp>
        <p:nvSpPr>
          <p:cNvPr id="15" name="文本框 14"/>
          <p:cNvSpPr txBox="1"/>
          <p:nvPr/>
        </p:nvSpPr>
        <p:spPr>
          <a:xfrm>
            <a:off x="12340152" y="3986931"/>
            <a:ext cx="4367547"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团队介绍</a:t>
            </a:r>
          </a:p>
        </p:txBody>
      </p:sp>
      <p:sp>
        <p:nvSpPr>
          <p:cNvPr id="16" name="文本框 15"/>
          <p:cNvSpPr txBox="1"/>
          <p:nvPr/>
        </p:nvSpPr>
        <p:spPr>
          <a:xfrm>
            <a:off x="12226343" y="8647954"/>
            <a:ext cx="4373502"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竞争分析</a:t>
            </a:r>
          </a:p>
        </p:txBody>
      </p:sp>
      <p:sp>
        <p:nvSpPr>
          <p:cNvPr id="17" name="文本框 16"/>
          <p:cNvSpPr txBox="1"/>
          <p:nvPr/>
        </p:nvSpPr>
        <p:spPr>
          <a:xfrm>
            <a:off x="19020643" y="8432245"/>
            <a:ext cx="4773168"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总结展望</a:t>
            </a:r>
          </a:p>
        </p:txBody>
      </p:sp>
      <p:sp>
        <p:nvSpPr>
          <p:cNvPr id="18" name="文本框 17"/>
          <p:cNvSpPr txBox="1"/>
          <p:nvPr/>
        </p:nvSpPr>
        <p:spPr>
          <a:xfrm>
            <a:off x="19048023" y="10726376"/>
            <a:ext cx="4242816"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致谢</a:t>
            </a:r>
          </a:p>
        </p:txBody>
      </p:sp>
      <p:pic>
        <p:nvPicPr>
          <p:cNvPr id="36" name="图片 35">
            <a:extLst>
              <a:ext uri="{FF2B5EF4-FFF2-40B4-BE49-F238E27FC236}">
                <a16:creationId xmlns:a16="http://schemas.microsoft.com/office/drawing/2014/main" id="{38B53955-4A16-4AFF-929A-71DD4797C570}"/>
              </a:ext>
            </a:extLst>
          </p:cNvPr>
          <p:cNvPicPr>
            <a:picLocks noChangeAspect="1"/>
          </p:cNvPicPr>
          <p:nvPr/>
        </p:nvPicPr>
        <p:blipFill>
          <a:blip r:embed="rId6"/>
          <a:stretch>
            <a:fillRect/>
          </a:stretch>
        </p:blipFill>
        <p:spPr>
          <a:xfrm>
            <a:off x="10029783" y="7953353"/>
            <a:ext cx="2152075" cy="2139881"/>
          </a:xfrm>
          <a:prstGeom prst="rect">
            <a:avLst/>
          </a:prstGeom>
        </p:spPr>
      </p:pic>
      <p:pic>
        <p:nvPicPr>
          <p:cNvPr id="37" name="图片 36">
            <a:extLst>
              <a:ext uri="{FF2B5EF4-FFF2-40B4-BE49-F238E27FC236}">
                <a16:creationId xmlns:a16="http://schemas.microsoft.com/office/drawing/2014/main" id="{9CDA7A95-962B-4F1F-BDBC-3E19CD10AD9D}"/>
              </a:ext>
            </a:extLst>
          </p:cNvPr>
          <p:cNvPicPr>
            <a:picLocks noChangeAspect="1"/>
          </p:cNvPicPr>
          <p:nvPr/>
        </p:nvPicPr>
        <p:blipFill>
          <a:blip r:embed="rId6"/>
          <a:stretch>
            <a:fillRect/>
          </a:stretch>
        </p:blipFill>
        <p:spPr>
          <a:xfrm>
            <a:off x="10020373" y="7972824"/>
            <a:ext cx="2152075" cy="2139881"/>
          </a:xfrm>
          <a:prstGeom prst="rect">
            <a:avLst/>
          </a:prstGeom>
        </p:spPr>
      </p:pic>
      <p:pic>
        <p:nvPicPr>
          <p:cNvPr id="38" name="图片 37">
            <a:extLst>
              <a:ext uri="{FF2B5EF4-FFF2-40B4-BE49-F238E27FC236}">
                <a16:creationId xmlns:a16="http://schemas.microsoft.com/office/drawing/2014/main" id="{7BD4C1F4-8131-43FC-AF4D-24D40F59772D}"/>
              </a:ext>
            </a:extLst>
          </p:cNvPr>
          <p:cNvPicPr>
            <a:picLocks noChangeAspect="1"/>
          </p:cNvPicPr>
          <p:nvPr/>
        </p:nvPicPr>
        <p:blipFill>
          <a:blip r:embed="rId5"/>
          <a:stretch>
            <a:fillRect/>
          </a:stretch>
        </p:blipFill>
        <p:spPr>
          <a:xfrm>
            <a:off x="10140304" y="5783120"/>
            <a:ext cx="1926503" cy="1920406"/>
          </a:xfrm>
          <a:prstGeom prst="rect">
            <a:avLst/>
          </a:prstGeom>
        </p:spPr>
      </p:pic>
      <p:pic>
        <p:nvPicPr>
          <p:cNvPr id="39" name="图片 38">
            <a:extLst>
              <a:ext uri="{FF2B5EF4-FFF2-40B4-BE49-F238E27FC236}">
                <a16:creationId xmlns:a16="http://schemas.microsoft.com/office/drawing/2014/main" id="{AE047BF8-6627-4072-950D-A29375CED281}"/>
              </a:ext>
            </a:extLst>
          </p:cNvPr>
          <p:cNvPicPr>
            <a:picLocks noChangeAspect="1"/>
          </p:cNvPicPr>
          <p:nvPr/>
        </p:nvPicPr>
        <p:blipFill>
          <a:blip r:embed="rId5"/>
          <a:stretch>
            <a:fillRect/>
          </a:stretch>
        </p:blipFill>
        <p:spPr>
          <a:xfrm>
            <a:off x="10140304" y="5762647"/>
            <a:ext cx="1926503" cy="1920406"/>
          </a:xfrm>
          <a:prstGeom prst="rect">
            <a:avLst/>
          </a:prstGeom>
        </p:spPr>
      </p:pic>
      <p:pic>
        <p:nvPicPr>
          <p:cNvPr id="34" name="Picture" descr="Picture">
            <a:extLst>
              <a:ext uri="{FF2B5EF4-FFF2-40B4-BE49-F238E27FC236}">
                <a16:creationId xmlns:a16="http://schemas.microsoft.com/office/drawing/2014/main" id="{3A4A9127-8945-4D7E-AD4C-B60339EFBF0A}"/>
              </a:ext>
            </a:extLst>
          </p:cNvPr>
          <p:cNvPicPr>
            <a:picLocks noChangeAspect="1"/>
          </p:cNvPicPr>
          <p:nvPr/>
        </p:nvPicPr>
        <p:blipFill>
          <a:blip r:embed="rId4" cstate="print">
            <a:alphaModFix/>
          </a:blip>
          <a:stretch>
            <a:fillRect/>
          </a:stretch>
        </p:blipFill>
        <p:spPr>
          <a:xfrm rot="9300000">
            <a:off x="17091590" y="3800494"/>
            <a:ext cx="1441772" cy="1441772"/>
          </a:xfrm>
          <a:prstGeom prst="rect">
            <a:avLst/>
          </a:prstGeom>
        </p:spPr>
      </p:pic>
      <p:pic>
        <p:nvPicPr>
          <p:cNvPr id="35" name="Picture" descr="Picture">
            <a:extLst>
              <a:ext uri="{FF2B5EF4-FFF2-40B4-BE49-F238E27FC236}">
                <a16:creationId xmlns:a16="http://schemas.microsoft.com/office/drawing/2014/main" id="{82210C0D-1314-4DA7-BB03-169A14CDDFD3}"/>
              </a:ext>
            </a:extLst>
          </p:cNvPr>
          <p:cNvPicPr>
            <a:picLocks noChangeAspect="1"/>
          </p:cNvPicPr>
          <p:nvPr/>
        </p:nvPicPr>
        <p:blipFill>
          <a:blip r:embed="rId4" cstate="print">
            <a:alphaModFix/>
          </a:blip>
          <a:stretch>
            <a:fillRect/>
          </a:stretch>
        </p:blipFill>
        <p:spPr>
          <a:xfrm rot="9300000">
            <a:off x="10375524" y="1622912"/>
            <a:ext cx="1441772" cy="14417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wheel(1)">
                                      <p:cBhvr>
                                        <p:cTn id="7" dur="2000"/>
                                        <p:tgtEl>
                                          <p:spTgt spid="9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par>
                                <p:cTn id="13" presetID="21"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2000"/>
                                        <p:tgtEl>
                                          <p:spTgt spid="13"/>
                                        </p:tgtEl>
                                      </p:cBhvr>
                                    </p:animEffect>
                                  </p:childTnLst>
                                </p:cTn>
                              </p:par>
                              <p:par>
                                <p:cTn id="16" presetID="25" presetClass="entr" presetSubtype="0" fill="hold" grpId="0" nodeType="withEffect">
                                  <p:stCondLst>
                                    <p:cond delay="0"/>
                                  </p:stCondLst>
                                  <p:childTnLst>
                                    <p:set>
                                      <p:cBhvr>
                                        <p:cTn id="17" dur="1" fill="hold">
                                          <p:stCondLst>
                                            <p:cond delay="0"/>
                                          </p:stCondLst>
                                        </p:cTn>
                                        <p:tgtEl>
                                          <p:spTgt spid="9200"/>
                                        </p:tgtEl>
                                        <p:attrNameLst>
                                          <p:attrName>style.visibility</p:attrName>
                                        </p:attrNameLst>
                                      </p:cBhvr>
                                      <p:to>
                                        <p:strVal val="visible"/>
                                      </p:to>
                                    </p:set>
                                    <p:anim calcmode="lin" valueType="num">
                                      <p:cBhvr>
                                        <p:cTn id="18" dur="500" decel="50000" fill="hold">
                                          <p:stCondLst>
                                            <p:cond delay="0"/>
                                          </p:stCondLst>
                                        </p:cTn>
                                        <p:tgtEl>
                                          <p:spTgt spid="9200"/>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9200"/>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9200"/>
                                        </p:tgtEl>
                                        <p:attrNameLst>
                                          <p:attrName>ppt_w</p:attrName>
                                        </p:attrNameLst>
                                      </p:cBhvr>
                                      <p:tavLst>
                                        <p:tav tm="0">
                                          <p:val>
                                            <p:strVal val="#ppt_w*.05"/>
                                          </p:val>
                                        </p:tav>
                                        <p:tav tm="100000">
                                          <p:val>
                                            <p:strVal val="#ppt_w"/>
                                          </p:val>
                                        </p:tav>
                                      </p:tavLst>
                                    </p:anim>
                                    <p:anim calcmode="lin" valueType="num">
                                      <p:cBhvr>
                                        <p:cTn id="21" dur="1000" fill="hold"/>
                                        <p:tgtEl>
                                          <p:spTgt spid="9200"/>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9200"/>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9200"/>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9200"/>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9200"/>
                                        </p:tgtEl>
                                      </p:cBhvr>
                                    </p:animEffect>
                                  </p:childTnLst>
                                </p:cTn>
                              </p:par>
                              <p:par>
                                <p:cTn id="26" presetID="25"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31" dur="1000" fill="hold"/>
                                        <p:tgtEl>
                                          <p:spTgt spid="16"/>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16"/>
                                        </p:tgtEl>
                                      </p:cBhvr>
                                    </p:animEffect>
                                  </p:childTnLst>
                                </p:cTn>
                              </p:par>
                              <p:par>
                                <p:cTn id="36" presetID="25" presetClass="entr" presetSubtype="0" fill="hold" grpId="0" nodeType="withEffect">
                                  <p:stCondLst>
                                    <p:cond delay="0"/>
                                  </p:stCondLst>
                                  <p:childTnLst>
                                    <p:set>
                                      <p:cBhvr>
                                        <p:cTn id="37" dur="1" fill="hold">
                                          <p:stCondLst>
                                            <p:cond delay="0"/>
                                          </p:stCondLst>
                                        </p:cTn>
                                        <p:tgtEl>
                                          <p:spTgt spid="8193"/>
                                        </p:tgtEl>
                                        <p:attrNameLst>
                                          <p:attrName>style.visibility</p:attrName>
                                        </p:attrNameLst>
                                      </p:cBhvr>
                                      <p:to>
                                        <p:strVal val="visible"/>
                                      </p:to>
                                    </p:set>
                                    <p:anim calcmode="lin" valueType="num">
                                      <p:cBhvr>
                                        <p:cTn id="38" dur="500" decel="50000" fill="hold">
                                          <p:stCondLst>
                                            <p:cond delay="0"/>
                                          </p:stCondLst>
                                        </p:cTn>
                                        <p:tgtEl>
                                          <p:spTgt spid="8193"/>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8193"/>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8193"/>
                                        </p:tgtEl>
                                        <p:attrNameLst>
                                          <p:attrName>ppt_w</p:attrName>
                                        </p:attrNameLst>
                                      </p:cBhvr>
                                      <p:tavLst>
                                        <p:tav tm="0">
                                          <p:val>
                                            <p:strVal val="#ppt_w*.05"/>
                                          </p:val>
                                        </p:tav>
                                        <p:tav tm="100000">
                                          <p:val>
                                            <p:strVal val="#ppt_w"/>
                                          </p:val>
                                        </p:tav>
                                      </p:tavLst>
                                    </p:anim>
                                    <p:anim calcmode="lin" valueType="num">
                                      <p:cBhvr>
                                        <p:cTn id="41" dur="1000" fill="hold"/>
                                        <p:tgtEl>
                                          <p:spTgt spid="8193"/>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8193"/>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8193"/>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8193"/>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8193"/>
                                        </p:tgtEl>
                                      </p:cBhvr>
                                    </p:animEffect>
                                  </p:childTnLst>
                                </p:cTn>
                              </p:par>
                              <p:par>
                                <p:cTn id="46" presetID="25"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51" dur="1000" fill="hold"/>
                                        <p:tgtEl>
                                          <p:spTgt spid="15"/>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15"/>
                                        </p:tgtEl>
                                      </p:cBhvr>
                                    </p:animEffect>
                                  </p:childTnLst>
                                </p:cTn>
                              </p:par>
                              <p:par>
                                <p:cTn id="56" presetID="25"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59"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60"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61" dur="1000" fill="hold"/>
                                        <p:tgtEl>
                                          <p:spTgt spid="14"/>
                                        </p:tgtEl>
                                        <p:attrNameLst>
                                          <p:attrName>ppt_h</p:attrName>
                                        </p:attrNameLst>
                                      </p:cBhvr>
                                      <p:tavLst>
                                        <p:tav tm="0">
                                          <p:val>
                                            <p:strVal val="#ppt_h"/>
                                          </p:val>
                                        </p:tav>
                                        <p:tav tm="100000">
                                          <p:val>
                                            <p:strVal val="#ppt_h"/>
                                          </p:val>
                                        </p:tav>
                                      </p:tavLst>
                                    </p:anim>
                                    <p:anim calcmode="lin" valueType="num">
                                      <p:cBhvr>
                                        <p:cTn id="62"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63"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64"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65" dur="1000" decel="50000">
                                          <p:stCondLst>
                                            <p:cond delay="0"/>
                                          </p:stCondLst>
                                        </p:cTn>
                                        <p:tgtEl>
                                          <p:spTgt spid="14"/>
                                        </p:tgtEl>
                                      </p:cBhvr>
                                    </p:animEffect>
                                  </p:childTnLst>
                                </p:cTn>
                              </p:par>
                              <p:par>
                                <p:cTn id="66" presetID="21" presetClass="entr" presetSubtype="1" fill="hold" nodeType="withEffect">
                                  <p:stCondLst>
                                    <p:cond delay="0"/>
                                  </p:stCondLst>
                                  <p:childTnLst>
                                    <p:set>
                                      <p:cBhvr>
                                        <p:cTn id="67" dur="1" fill="hold">
                                          <p:stCondLst>
                                            <p:cond delay="0"/>
                                          </p:stCondLst>
                                        </p:cTn>
                                        <p:tgtEl>
                                          <p:spTgt spid="2872"/>
                                        </p:tgtEl>
                                        <p:attrNameLst>
                                          <p:attrName>style.visibility</p:attrName>
                                        </p:attrNameLst>
                                      </p:cBhvr>
                                      <p:to>
                                        <p:strVal val="visible"/>
                                      </p:to>
                                    </p:set>
                                    <p:animEffect transition="in" filter="wheel(1)">
                                      <p:cBhvr>
                                        <p:cTn id="68" dur="2000"/>
                                        <p:tgtEl>
                                          <p:spTgt spid="2872"/>
                                        </p:tgtEl>
                                      </p:cBhvr>
                                    </p:animEffect>
                                  </p:childTnLst>
                                </p:cTn>
                              </p:par>
                              <p:par>
                                <p:cTn id="69" presetID="21" presetClass="entr" presetSubtype="1" fill="hold" nodeType="withEffect">
                                  <p:stCondLst>
                                    <p:cond delay="0"/>
                                  </p:stCondLst>
                                  <p:childTnLst>
                                    <p:set>
                                      <p:cBhvr>
                                        <p:cTn id="70" dur="1" fill="hold">
                                          <p:stCondLst>
                                            <p:cond delay="0"/>
                                          </p:stCondLst>
                                        </p:cTn>
                                        <p:tgtEl>
                                          <p:spTgt spid="4760"/>
                                        </p:tgtEl>
                                        <p:attrNameLst>
                                          <p:attrName>style.visibility</p:attrName>
                                        </p:attrNameLst>
                                      </p:cBhvr>
                                      <p:to>
                                        <p:strVal val="visible"/>
                                      </p:to>
                                    </p:set>
                                    <p:animEffect transition="in" filter="wheel(1)">
                                      <p:cBhvr>
                                        <p:cTn id="71" dur="2000"/>
                                        <p:tgtEl>
                                          <p:spTgt spid="4760"/>
                                        </p:tgtEl>
                                      </p:cBhvr>
                                    </p:animEffect>
                                  </p:childTnLst>
                                </p:cTn>
                              </p:par>
                              <p:par>
                                <p:cTn id="72" presetID="21" presetClass="entr" presetSubtype="1" fill="hold" nodeType="withEffect">
                                  <p:stCondLst>
                                    <p:cond delay="0"/>
                                  </p:stCondLst>
                                  <p:childTnLst>
                                    <p:set>
                                      <p:cBhvr>
                                        <p:cTn id="73" dur="1" fill="hold">
                                          <p:stCondLst>
                                            <p:cond delay="0"/>
                                          </p:stCondLst>
                                        </p:cTn>
                                        <p:tgtEl>
                                          <p:spTgt spid="5704"/>
                                        </p:tgtEl>
                                        <p:attrNameLst>
                                          <p:attrName>style.visibility</p:attrName>
                                        </p:attrNameLst>
                                      </p:cBhvr>
                                      <p:to>
                                        <p:strVal val="visible"/>
                                      </p:to>
                                    </p:set>
                                    <p:animEffect transition="in" filter="wheel(1)">
                                      <p:cBhvr>
                                        <p:cTn id="74" dur="2000"/>
                                        <p:tgtEl>
                                          <p:spTgt spid="5704"/>
                                        </p:tgtEl>
                                      </p:cBhvr>
                                    </p:animEffect>
                                  </p:childTnLst>
                                </p:cTn>
                              </p:par>
                              <p:par>
                                <p:cTn id="75" presetID="21" presetClass="entr" presetSubtype="1" fill="hold" nodeType="withEffect">
                                  <p:stCondLst>
                                    <p:cond delay="0"/>
                                  </p:stCondLst>
                                  <p:childTnLst>
                                    <p:set>
                                      <p:cBhvr>
                                        <p:cTn id="76" dur="1" fill="hold">
                                          <p:stCondLst>
                                            <p:cond delay="0"/>
                                          </p:stCondLst>
                                        </p:cTn>
                                        <p:tgtEl>
                                          <p:spTgt spid="11687"/>
                                        </p:tgtEl>
                                        <p:attrNameLst>
                                          <p:attrName>style.visibility</p:attrName>
                                        </p:attrNameLst>
                                      </p:cBhvr>
                                      <p:to>
                                        <p:strVal val="visible"/>
                                      </p:to>
                                    </p:set>
                                    <p:animEffect transition="in" filter="wheel(1)">
                                      <p:cBhvr>
                                        <p:cTn id="77" dur="2000"/>
                                        <p:tgtEl>
                                          <p:spTgt spid="11687"/>
                                        </p:tgtEl>
                                      </p:cBhvr>
                                    </p:animEffect>
                                  </p:childTnLst>
                                </p:cTn>
                              </p:par>
                              <p:par>
                                <p:cTn id="78" presetID="25" presetClass="entr" presetSubtype="0"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1"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82"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83" dur="1000" fill="hold"/>
                                        <p:tgtEl>
                                          <p:spTgt spid="18"/>
                                        </p:tgtEl>
                                        <p:attrNameLst>
                                          <p:attrName>ppt_h</p:attrName>
                                        </p:attrNameLst>
                                      </p:cBhvr>
                                      <p:tavLst>
                                        <p:tav tm="0">
                                          <p:val>
                                            <p:strVal val="#ppt_h"/>
                                          </p:val>
                                        </p:tav>
                                        <p:tav tm="100000">
                                          <p:val>
                                            <p:strVal val="#ppt_h"/>
                                          </p:val>
                                        </p:tav>
                                      </p:tavLst>
                                    </p:anim>
                                    <p:anim calcmode="lin" valueType="num">
                                      <p:cBhvr>
                                        <p:cTn id="84"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85"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86"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87" dur="1000" decel="50000">
                                          <p:stCondLst>
                                            <p:cond delay="0"/>
                                          </p:stCondLst>
                                        </p:cTn>
                                        <p:tgtEl>
                                          <p:spTgt spid="18"/>
                                        </p:tgtEl>
                                      </p:cBhvr>
                                    </p:animEffect>
                                  </p:childTnLst>
                                </p:cTn>
                              </p:par>
                              <p:par>
                                <p:cTn id="88" presetID="25" presetClass="entr" presetSubtype="0"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91"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2"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93" dur="1000" fill="hold"/>
                                        <p:tgtEl>
                                          <p:spTgt spid="17"/>
                                        </p:tgtEl>
                                        <p:attrNameLst>
                                          <p:attrName>ppt_h</p:attrName>
                                        </p:attrNameLst>
                                      </p:cBhvr>
                                      <p:tavLst>
                                        <p:tav tm="0">
                                          <p:val>
                                            <p:strVal val="#ppt_h"/>
                                          </p:val>
                                        </p:tav>
                                        <p:tav tm="100000">
                                          <p:val>
                                            <p:strVal val="#ppt_h"/>
                                          </p:val>
                                        </p:tav>
                                      </p:tavLst>
                                    </p:anim>
                                    <p:anim calcmode="lin" valueType="num">
                                      <p:cBhvr>
                                        <p:cTn id="94"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95"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96"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97" dur="1000" decel="50000">
                                          <p:stCondLst>
                                            <p:cond delay="0"/>
                                          </p:stCondLst>
                                        </p:cTn>
                                        <p:tgtEl>
                                          <p:spTgt spid="17"/>
                                        </p:tgtEl>
                                      </p:cBhvr>
                                    </p:animEffect>
                                  </p:childTnLst>
                                </p:cTn>
                              </p:par>
                              <p:par>
                                <p:cTn id="98" presetID="25" presetClass="entr" presetSubtype="0" fill="hold" grpId="0" nodeType="withEffect">
                                  <p:stCondLst>
                                    <p:cond delay="0"/>
                                  </p:stCondLst>
                                  <p:childTnLst>
                                    <p:set>
                                      <p:cBhvr>
                                        <p:cTn id="99" dur="1" fill="hold">
                                          <p:stCondLst>
                                            <p:cond delay="0"/>
                                          </p:stCondLst>
                                        </p:cTn>
                                        <p:tgtEl>
                                          <p:spTgt spid="10207"/>
                                        </p:tgtEl>
                                        <p:attrNameLst>
                                          <p:attrName>style.visibility</p:attrName>
                                        </p:attrNameLst>
                                      </p:cBhvr>
                                      <p:to>
                                        <p:strVal val="visible"/>
                                      </p:to>
                                    </p:set>
                                    <p:anim calcmode="lin" valueType="num">
                                      <p:cBhvr>
                                        <p:cTn id="100" dur="500" decel="50000" fill="hold">
                                          <p:stCondLst>
                                            <p:cond delay="0"/>
                                          </p:stCondLst>
                                        </p:cTn>
                                        <p:tgtEl>
                                          <p:spTgt spid="10207"/>
                                        </p:tgtEl>
                                        <p:attrNameLst>
                                          <p:attrName>style.rotation</p:attrName>
                                        </p:attrNameLst>
                                      </p:cBhvr>
                                      <p:tavLst>
                                        <p:tav tm="0">
                                          <p:val>
                                            <p:fltVal val="-90"/>
                                          </p:val>
                                        </p:tav>
                                        <p:tav tm="100000">
                                          <p:val>
                                            <p:fltVal val="0"/>
                                          </p:val>
                                        </p:tav>
                                      </p:tavLst>
                                    </p:anim>
                                    <p:anim calcmode="lin" valueType="num">
                                      <p:cBhvr>
                                        <p:cTn id="101" dur="500" decel="50000" fill="hold">
                                          <p:stCondLst>
                                            <p:cond delay="0"/>
                                          </p:stCondLst>
                                        </p:cTn>
                                        <p:tgtEl>
                                          <p:spTgt spid="10207"/>
                                        </p:tgtEl>
                                        <p:attrNameLst>
                                          <p:attrName>ppt_w</p:attrName>
                                        </p:attrNameLst>
                                      </p:cBhvr>
                                      <p:tavLst>
                                        <p:tav tm="0">
                                          <p:val>
                                            <p:strVal val="#ppt_w"/>
                                          </p:val>
                                        </p:tav>
                                        <p:tav tm="100000">
                                          <p:val>
                                            <p:strVal val="#ppt_w*.05"/>
                                          </p:val>
                                        </p:tav>
                                      </p:tavLst>
                                    </p:anim>
                                    <p:anim calcmode="lin" valueType="num">
                                      <p:cBhvr>
                                        <p:cTn id="102" dur="500" accel="50000" fill="hold">
                                          <p:stCondLst>
                                            <p:cond delay="500"/>
                                          </p:stCondLst>
                                        </p:cTn>
                                        <p:tgtEl>
                                          <p:spTgt spid="10207"/>
                                        </p:tgtEl>
                                        <p:attrNameLst>
                                          <p:attrName>ppt_w</p:attrName>
                                        </p:attrNameLst>
                                      </p:cBhvr>
                                      <p:tavLst>
                                        <p:tav tm="0">
                                          <p:val>
                                            <p:strVal val="#ppt_w*.05"/>
                                          </p:val>
                                        </p:tav>
                                        <p:tav tm="100000">
                                          <p:val>
                                            <p:strVal val="#ppt_w"/>
                                          </p:val>
                                        </p:tav>
                                      </p:tavLst>
                                    </p:anim>
                                    <p:anim calcmode="lin" valueType="num">
                                      <p:cBhvr>
                                        <p:cTn id="103" dur="1000" fill="hold"/>
                                        <p:tgtEl>
                                          <p:spTgt spid="10207"/>
                                        </p:tgtEl>
                                        <p:attrNameLst>
                                          <p:attrName>ppt_h</p:attrName>
                                        </p:attrNameLst>
                                      </p:cBhvr>
                                      <p:tavLst>
                                        <p:tav tm="0">
                                          <p:val>
                                            <p:strVal val="#ppt_h"/>
                                          </p:val>
                                        </p:tav>
                                        <p:tav tm="100000">
                                          <p:val>
                                            <p:strVal val="#ppt_h"/>
                                          </p:val>
                                        </p:tav>
                                      </p:tavLst>
                                    </p:anim>
                                    <p:anim calcmode="lin" valueType="num">
                                      <p:cBhvr>
                                        <p:cTn id="104" dur="500" decel="50000" fill="hold">
                                          <p:stCondLst>
                                            <p:cond delay="0"/>
                                          </p:stCondLst>
                                        </p:cTn>
                                        <p:tgtEl>
                                          <p:spTgt spid="10207"/>
                                        </p:tgtEl>
                                        <p:attrNameLst>
                                          <p:attrName>ppt_x</p:attrName>
                                        </p:attrNameLst>
                                      </p:cBhvr>
                                      <p:tavLst>
                                        <p:tav tm="0">
                                          <p:val>
                                            <p:strVal val="#ppt_x+.4"/>
                                          </p:val>
                                        </p:tav>
                                        <p:tav tm="100000">
                                          <p:val>
                                            <p:strVal val="#ppt_x"/>
                                          </p:val>
                                        </p:tav>
                                      </p:tavLst>
                                    </p:anim>
                                    <p:anim calcmode="lin" valueType="num">
                                      <p:cBhvr>
                                        <p:cTn id="105" dur="500" decel="50000" fill="hold">
                                          <p:stCondLst>
                                            <p:cond delay="0"/>
                                          </p:stCondLst>
                                        </p:cTn>
                                        <p:tgtEl>
                                          <p:spTgt spid="10207"/>
                                        </p:tgtEl>
                                        <p:attrNameLst>
                                          <p:attrName>ppt_y</p:attrName>
                                        </p:attrNameLst>
                                      </p:cBhvr>
                                      <p:tavLst>
                                        <p:tav tm="0">
                                          <p:val>
                                            <p:strVal val="#ppt_y-.2"/>
                                          </p:val>
                                        </p:tav>
                                        <p:tav tm="100000">
                                          <p:val>
                                            <p:strVal val="#ppt_y+.1"/>
                                          </p:val>
                                        </p:tav>
                                      </p:tavLst>
                                    </p:anim>
                                    <p:anim calcmode="lin" valueType="num">
                                      <p:cBhvr>
                                        <p:cTn id="106" dur="500" accel="50000" fill="hold">
                                          <p:stCondLst>
                                            <p:cond delay="500"/>
                                          </p:stCondLst>
                                        </p:cTn>
                                        <p:tgtEl>
                                          <p:spTgt spid="10207"/>
                                        </p:tgtEl>
                                        <p:attrNameLst>
                                          <p:attrName>ppt_y</p:attrName>
                                        </p:attrNameLst>
                                      </p:cBhvr>
                                      <p:tavLst>
                                        <p:tav tm="0">
                                          <p:val>
                                            <p:strVal val="#ppt_y+.1"/>
                                          </p:val>
                                        </p:tav>
                                        <p:tav tm="100000">
                                          <p:val>
                                            <p:strVal val="#ppt_y"/>
                                          </p:val>
                                        </p:tav>
                                      </p:tavLst>
                                    </p:anim>
                                    <p:animEffect transition="in" filter="fade">
                                      <p:cBhvr>
                                        <p:cTn id="107" dur="1000" decel="50000">
                                          <p:stCondLst>
                                            <p:cond delay="0"/>
                                          </p:stCondLst>
                                        </p:cTn>
                                        <p:tgtEl>
                                          <p:spTgt spid="10207"/>
                                        </p:tgtEl>
                                      </p:cBhvr>
                                    </p:animEffect>
                                  </p:childTnLst>
                                </p:cTn>
                              </p:par>
                              <p:par>
                                <p:cTn id="108" presetID="25" presetClass="entr" presetSubtype="0" fill="hold" grpId="0" nodeType="withEffect">
                                  <p:stCondLst>
                                    <p:cond delay="0"/>
                                  </p:stCondLst>
                                  <p:childTnLst>
                                    <p:set>
                                      <p:cBhvr>
                                        <p:cTn id="109" dur="1" fill="hold">
                                          <p:stCondLst>
                                            <p:cond delay="0"/>
                                          </p:stCondLst>
                                        </p:cTn>
                                        <p:tgtEl>
                                          <p:spTgt spid="7186"/>
                                        </p:tgtEl>
                                        <p:attrNameLst>
                                          <p:attrName>style.visibility</p:attrName>
                                        </p:attrNameLst>
                                      </p:cBhvr>
                                      <p:to>
                                        <p:strVal val="visible"/>
                                      </p:to>
                                    </p:set>
                                    <p:anim calcmode="lin" valueType="num">
                                      <p:cBhvr>
                                        <p:cTn id="110" dur="500" decel="50000" fill="hold">
                                          <p:stCondLst>
                                            <p:cond delay="0"/>
                                          </p:stCondLst>
                                        </p:cTn>
                                        <p:tgtEl>
                                          <p:spTgt spid="7186"/>
                                        </p:tgtEl>
                                        <p:attrNameLst>
                                          <p:attrName>style.rotation</p:attrName>
                                        </p:attrNameLst>
                                      </p:cBhvr>
                                      <p:tavLst>
                                        <p:tav tm="0">
                                          <p:val>
                                            <p:fltVal val="-90"/>
                                          </p:val>
                                        </p:tav>
                                        <p:tav tm="100000">
                                          <p:val>
                                            <p:fltVal val="0"/>
                                          </p:val>
                                        </p:tav>
                                      </p:tavLst>
                                    </p:anim>
                                    <p:anim calcmode="lin" valueType="num">
                                      <p:cBhvr>
                                        <p:cTn id="111" dur="500" decel="50000" fill="hold">
                                          <p:stCondLst>
                                            <p:cond delay="0"/>
                                          </p:stCondLst>
                                        </p:cTn>
                                        <p:tgtEl>
                                          <p:spTgt spid="7186"/>
                                        </p:tgtEl>
                                        <p:attrNameLst>
                                          <p:attrName>ppt_w</p:attrName>
                                        </p:attrNameLst>
                                      </p:cBhvr>
                                      <p:tavLst>
                                        <p:tav tm="0">
                                          <p:val>
                                            <p:strVal val="#ppt_w"/>
                                          </p:val>
                                        </p:tav>
                                        <p:tav tm="100000">
                                          <p:val>
                                            <p:strVal val="#ppt_w*.05"/>
                                          </p:val>
                                        </p:tav>
                                      </p:tavLst>
                                    </p:anim>
                                    <p:anim calcmode="lin" valueType="num">
                                      <p:cBhvr>
                                        <p:cTn id="112" dur="500" accel="50000" fill="hold">
                                          <p:stCondLst>
                                            <p:cond delay="500"/>
                                          </p:stCondLst>
                                        </p:cTn>
                                        <p:tgtEl>
                                          <p:spTgt spid="7186"/>
                                        </p:tgtEl>
                                        <p:attrNameLst>
                                          <p:attrName>ppt_w</p:attrName>
                                        </p:attrNameLst>
                                      </p:cBhvr>
                                      <p:tavLst>
                                        <p:tav tm="0">
                                          <p:val>
                                            <p:strVal val="#ppt_w*.05"/>
                                          </p:val>
                                        </p:tav>
                                        <p:tav tm="100000">
                                          <p:val>
                                            <p:strVal val="#ppt_w"/>
                                          </p:val>
                                        </p:tav>
                                      </p:tavLst>
                                    </p:anim>
                                    <p:anim calcmode="lin" valueType="num">
                                      <p:cBhvr>
                                        <p:cTn id="113" dur="1000" fill="hold"/>
                                        <p:tgtEl>
                                          <p:spTgt spid="7186"/>
                                        </p:tgtEl>
                                        <p:attrNameLst>
                                          <p:attrName>ppt_h</p:attrName>
                                        </p:attrNameLst>
                                      </p:cBhvr>
                                      <p:tavLst>
                                        <p:tav tm="0">
                                          <p:val>
                                            <p:strVal val="#ppt_h"/>
                                          </p:val>
                                        </p:tav>
                                        <p:tav tm="100000">
                                          <p:val>
                                            <p:strVal val="#ppt_h"/>
                                          </p:val>
                                        </p:tav>
                                      </p:tavLst>
                                    </p:anim>
                                    <p:anim calcmode="lin" valueType="num">
                                      <p:cBhvr>
                                        <p:cTn id="114" dur="500" decel="50000" fill="hold">
                                          <p:stCondLst>
                                            <p:cond delay="0"/>
                                          </p:stCondLst>
                                        </p:cTn>
                                        <p:tgtEl>
                                          <p:spTgt spid="7186"/>
                                        </p:tgtEl>
                                        <p:attrNameLst>
                                          <p:attrName>ppt_x</p:attrName>
                                        </p:attrNameLst>
                                      </p:cBhvr>
                                      <p:tavLst>
                                        <p:tav tm="0">
                                          <p:val>
                                            <p:strVal val="#ppt_x+.4"/>
                                          </p:val>
                                        </p:tav>
                                        <p:tav tm="100000">
                                          <p:val>
                                            <p:strVal val="#ppt_x"/>
                                          </p:val>
                                        </p:tav>
                                      </p:tavLst>
                                    </p:anim>
                                    <p:anim calcmode="lin" valueType="num">
                                      <p:cBhvr>
                                        <p:cTn id="115" dur="500" decel="50000" fill="hold">
                                          <p:stCondLst>
                                            <p:cond delay="0"/>
                                          </p:stCondLst>
                                        </p:cTn>
                                        <p:tgtEl>
                                          <p:spTgt spid="7186"/>
                                        </p:tgtEl>
                                        <p:attrNameLst>
                                          <p:attrName>ppt_y</p:attrName>
                                        </p:attrNameLst>
                                      </p:cBhvr>
                                      <p:tavLst>
                                        <p:tav tm="0">
                                          <p:val>
                                            <p:strVal val="#ppt_y-.2"/>
                                          </p:val>
                                        </p:tav>
                                        <p:tav tm="100000">
                                          <p:val>
                                            <p:strVal val="#ppt_y+.1"/>
                                          </p:val>
                                        </p:tav>
                                      </p:tavLst>
                                    </p:anim>
                                    <p:anim calcmode="lin" valueType="num">
                                      <p:cBhvr>
                                        <p:cTn id="116" dur="500" accel="50000" fill="hold">
                                          <p:stCondLst>
                                            <p:cond delay="500"/>
                                          </p:stCondLst>
                                        </p:cTn>
                                        <p:tgtEl>
                                          <p:spTgt spid="7186"/>
                                        </p:tgtEl>
                                        <p:attrNameLst>
                                          <p:attrName>ppt_y</p:attrName>
                                        </p:attrNameLst>
                                      </p:cBhvr>
                                      <p:tavLst>
                                        <p:tav tm="0">
                                          <p:val>
                                            <p:strVal val="#ppt_y+.1"/>
                                          </p:val>
                                        </p:tav>
                                        <p:tav tm="100000">
                                          <p:val>
                                            <p:strVal val="#ppt_y"/>
                                          </p:val>
                                        </p:tav>
                                      </p:tavLst>
                                    </p:anim>
                                    <p:animEffect transition="in" filter="fade">
                                      <p:cBhvr>
                                        <p:cTn id="117" dur="1000" decel="50000">
                                          <p:stCondLst>
                                            <p:cond delay="0"/>
                                          </p:stCondLst>
                                        </p:cTn>
                                        <p:tgtEl>
                                          <p:spTgt spid="7186"/>
                                        </p:tgtEl>
                                      </p:cBhvr>
                                    </p:animEffect>
                                  </p:childTnLst>
                                </p:cTn>
                              </p:par>
                              <p:par>
                                <p:cTn id="118" presetID="25" presetClass="entr" presetSubtype="0" fill="hold" grpId="0" nodeType="withEffect">
                                  <p:stCondLst>
                                    <p:cond delay="0"/>
                                  </p:stCondLst>
                                  <p:childTnLst>
                                    <p:set>
                                      <p:cBhvr>
                                        <p:cTn id="119" dur="1" fill="hold">
                                          <p:stCondLst>
                                            <p:cond delay="0"/>
                                          </p:stCondLst>
                                        </p:cTn>
                                        <p:tgtEl>
                                          <p:spTgt spid="6179"/>
                                        </p:tgtEl>
                                        <p:attrNameLst>
                                          <p:attrName>style.visibility</p:attrName>
                                        </p:attrNameLst>
                                      </p:cBhvr>
                                      <p:to>
                                        <p:strVal val="visible"/>
                                      </p:to>
                                    </p:set>
                                    <p:anim calcmode="lin" valueType="num">
                                      <p:cBhvr>
                                        <p:cTn id="120" dur="500" decel="50000" fill="hold">
                                          <p:stCondLst>
                                            <p:cond delay="0"/>
                                          </p:stCondLst>
                                        </p:cTn>
                                        <p:tgtEl>
                                          <p:spTgt spid="6179"/>
                                        </p:tgtEl>
                                        <p:attrNameLst>
                                          <p:attrName>style.rotation</p:attrName>
                                        </p:attrNameLst>
                                      </p:cBhvr>
                                      <p:tavLst>
                                        <p:tav tm="0">
                                          <p:val>
                                            <p:fltVal val="-90"/>
                                          </p:val>
                                        </p:tav>
                                        <p:tav tm="100000">
                                          <p:val>
                                            <p:fltVal val="0"/>
                                          </p:val>
                                        </p:tav>
                                      </p:tavLst>
                                    </p:anim>
                                    <p:anim calcmode="lin" valueType="num">
                                      <p:cBhvr>
                                        <p:cTn id="121" dur="500" decel="50000" fill="hold">
                                          <p:stCondLst>
                                            <p:cond delay="0"/>
                                          </p:stCondLst>
                                        </p:cTn>
                                        <p:tgtEl>
                                          <p:spTgt spid="6179"/>
                                        </p:tgtEl>
                                        <p:attrNameLst>
                                          <p:attrName>ppt_w</p:attrName>
                                        </p:attrNameLst>
                                      </p:cBhvr>
                                      <p:tavLst>
                                        <p:tav tm="0">
                                          <p:val>
                                            <p:strVal val="#ppt_w"/>
                                          </p:val>
                                        </p:tav>
                                        <p:tav tm="100000">
                                          <p:val>
                                            <p:strVal val="#ppt_w*.05"/>
                                          </p:val>
                                        </p:tav>
                                      </p:tavLst>
                                    </p:anim>
                                    <p:anim calcmode="lin" valueType="num">
                                      <p:cBhvr>
                                        <p:cTn id="122" dur="500" accel="50000" fill="hold">
                                          <p:stCondLst>
                                            <p:cond delay="500"/>
                                          </p:stCondLst>
                                        </p:cTn>
                                        <p:tgtEl>
                                          <p:spTgt spid="6179"/>
                                        </p:tgtEl>
                                        <p:attrNameLst>
                                          <p:attrName>ppt_w</p:attrName>
                                        </p:attrNameLst>
                                      </p:cBhvr>
                                      <p:tavLst>
                                        <p:tav tm="0">
                                          <p:val>
                                            <p:strVal val="#ppt_w*.05"/>
                                          </p:val>
                                        </p:tav>
                                        <p:tav tm="100000">
                                          <p:val>
                                            <p:strVal val="#ppt_w"/>
                                          </p:val>
                                        </p:tav>
                                      </p:tavLst>
                                    </p:anim>
                                    <p:anim calcmode="lin" valueType="num">
                                      <p:cBhvr>
                                        <p:cTn id="123" dur="1000" fill="hold"/>
                                        <p:tgtEl>
                                          <p:spTgt spid="6179"/>
                                        </p:tgtEl>
                                        <p:attrNameLst>
                                          <p:attrName>ppt_h</p:attrName>
                                        </p:attrNameLst>
                                      </p:cBhvr>
                                      <p:tavLst>
                                        <p:tav tm="0">
                                          <p:val>
                                            <p:strVal val="#ppt_h"/>
                                          </p:val>
                                        </p:tav>
                                        <p:tav tm="100000">
                                          <p:val>
                                            <p:strVal val="#ppt_h"/>
                                          </p:val>
                                        </p:tav>
                                      </p:tavLst>
                                    </p:anim>
                                    <p:anim calcmode="lin" valueType="num">
                                      <p:cBhvr>
                                        <p:cTn id="124" dur="500" decel="50000" fill="hold">
                                          <p:stCondLst>
                                            <p:cond delay="0"/>
                                          </p:stCondLst>
                                        </p:cTn>
                                        <p:tgtEl>
                                          <p:spTgt spid="6179"/>
                                        </p:tgtEl>
                                        <p:attrNameLst>
                                          <p:attrName>ppt_x</p:attrName>
                                        </p:attrNameLst>
                                      </p:cBhvr>
                                      <p:tavLst>
                                        <p:tav tm="0">
                                          <p:val>
                                            <p:strVal val="#ppt_x+.4"/>
                                          </p:val>
                                        </p:tav>
                                        <p:tav tm="100000">
                                          <p:val>
                                            <p:strVal val="#ppt_x"/>
                                          </p:val>
                                        </p:tav>
                                      </p:tavLst>
                                    </p:anim>
                                    <p:anim calcmode="lin" valueType="num">
                                      <p:cBhvr>
                                        <p:cTn id="125" dur="500" decel="50000" fill="hold">
                                          <p:stCondLst>
                                            <p:cond delay="0"/>
                                          </p:stCondLst>
                                        </p:cTn>
                                        <p:tgtEl>
                                          <p:spTgt spid="6179"/>
                                        </p:tgtEl>
                                        <p:attrNameLst>
                                          <p:attrName>ppt_y</p:attrName>
                                        </p:attrNameLst>
                                      </p:cBhvr>
                                      <p:tavLst>
                                        <p:tav tm="0">
                                          <p:val>
                                            <p:strVal val="#ppt_y-.2"/>
                                          </p:val>
                                        </p:tav>
                                        <p:tav tm="100000">
                                          <p:val>
                                            <p:strVal val="#ppt_y+.1"/>
                                          </p:val>
                                        </p:tav>
                                      </p:tavLst>
                                    </p:anim>
                                    <p:anim calcmode="lin" valueType="num">
                                      <p:cBhvr>
                                        <p:cTn id="126" dur="500" accel="50000" fill="hold">
                                          <p:stCondLst>
                                            <p:cond delay="500"/>
                                          </p:stCondLst>
                                        </p:cTn>
                                        <p:tgtEl>
                                          <p:spTgt spid="6179"/>
                                        </p:tgtEl>
                                        <p:attrNameLst>
                                          <p:attrName>ppt_y</p:attrName>
                                        </p:attrNameLst>
                                      </p:cBhvr>
                                      <p:tavLst>
                                        <p:tav tm="0">
                                          <p:val>
                                            <p:strVal val="#ppt_y+.1"/>
                                          </p:val>
                                        </p:tav>
                                        <p:tav tm="100000">
                                          <p:val>
                                            <p:strVal val="#ppt_y"/>
                                          </p:val>
                                        </p:tav>
                                      </p:tavLst>
                                    </p:anim>
                                    <p:animEffect transition="in" filter="fade">
                                      <p:cBhvr>
                                        <p:cTn id="127" dur="1000" decel="50000">
                                          <p:stCondLst>
                                            <p:cond delay="0"/>
                                          </p:stCondLst>
                                        </p:cTn>
                                        <p:tgtEl>
                                          <p:spTgt spid="6179"/>
                                        </p:tgtEl>
                                      </p:cBhvr>
                                    </p:animEffect>
                                  </p:childTnLst>
                                </p:cTn>
                              </p:par>
                              <p:par>
                                <p:cTn id="128" presetID="21" presetClass="entr" presetSubtype="1" fill="hold" nodeType="with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heel(1)">
                                      <p:cBhvr>
                                        <p:cTn id="130" dur="2000"/>
                                        <p:tgtEl>
                                          <p:spTgt spid="37"/>
                                        </p:tgtEl>
                                      </p:cBhvr>
                                    </p:animEffect>
                                  </p:childTnLst>
                                </p:cTn>
                              </p:par>
                              <p:par>
                                <p:cTn id="131" presetID="21" presetClass="entr" presetSubtype="1" fill="hold" nodeType="with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wheel(1)">
                                      <p:cBhvr>
                                        <p:cTn id="133" dur="2000"/>
                                        <p:tgtEl>
                                          <p:spTgt spid="39"/>
                                        </p:tgtEl>
                                      </p:cBhvr>
                                    </p:animEffect>
                                  </p:childTnLst>
                                </p:cTn>
                              </p:par>
                              <p:par>
                                <p:cTn id="134" presetID="21" presetClass="entr" presetSubtype="1"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wheel(1)">
                                      <p:cBhvr>
                                        <p:cTn id="136" dur="2000"/>
                                        <p:tgtEl>
                                          <p:spTgt spid="4"/>
                                        </p:tgtEl>
                                      </p:cBhvr>
                                    </p:animEffect>
                                  </p:childTnLst>
                                </p:cTn>
                              </p:par>
                              <p:par>
                                <p:cTn id="137" presetID="21" presetClass="entr" presetSubtype="1"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wheel(1)">
                                      <p:cBhvr>
                                        <p:cTn id="139"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9" grpId="0"/>
      <p:bldP spid="7186" grpId="0"/>
      <p:bldP spid="8193" grpId="0"/>
      <p:bldP spid="9200" grpId="0"/>
      <p:bldP spid="10207" grpId="0"/>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3" name="图片 2"/>
          <p:cNvPicPr>
            <a:picLocks noChangeAspect="1"/>
          </p:cNvPicPr>
          <p:nvPr/>
        </p:nvPicPr>
        <p:blipFill>
          <a:blip r:embed="rId4"/>
          <a:stretch>
            <a:fillRect/>
          </a:stretch>
        </p:blipFill>
        <p:spPr>
          <a:xfrm>
            <a:off x="7640635" y="968586"/>
            <a:ext cx="5947093" cy="11894186"/>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a:stretch>
            <a:fillRect/>
          </a:stretch>
        </p:blipFill>
        <p:spPr>
          <a:xfrm>
            <a:off x="2646522" y="880598"/>
            <a:ext cx="4529721" cy="4529721"/>
          </a:xfrm>
          <a:prstGeom prst="rect">
            <a:avLst/>
          </a:prstGeom>
        </p:spPr>
      </p:pic>
      <p:pic>
        <p:nvPicPr>
          <p:cNvPr id="5" name="图片 4"/>
          <p:cNvPicPr>
            <a:picLocks noChangeAspect="1"/>
          </p:cNvPicPr>
          <p:nvPr/>
        </p:nvPicPr>
        <p:blipFill>
          <a:blip r:embed="rId6"/>
          <a:stretch>
            <a:fillRect/>
          </a:stretch>
        </p:blipFill>
        <p:spPr>
          <a:xfrm>
            <a:off x="1151200" y="6069688"/>
            <a:ext cx="4590686" cy="2840982"/>
          </a:xfrm>
          <a:prstGeom prst="rect">
            <a:avLst/>
          </a:prstGeom>
        </p:spPr>
      </p:pic>
      <p:pic>
        <p:nvPicPr>
          <p:cNvPr id="7" name="图片 6"/>
          <p:cNvPicPr>
            <a:picLocks noChangeAspect="1"/>
          </p:cNvPicPr>
          <p:nvPr/>
        </p:nvPicPr>
        <p:blipFill>
          <a:blip r:embed="rId7"/>
          <a:stretch>
            <a:fillRect/>
          </a:stretch>
        </p:blipFill>
        <p:spPr>
          <a:xfrm>
            <a:off x="2558122" y="9570040"/>
            <a:ext cx="4706520" cy="2914141"/>
          </a:xfrm>
          <a:prstGeom prst="rect">
            <a:avLst/>
          </a:prstGeom>
        </p:spPr>
      </p:pic>
      <p:sp>
        <p:nvSpPr>
          <p:cNvPr id="8" name="文本框 7"/>
          <p:cNvSpPr txBox="1"/>
          <p:nvPr/>
        </p:nvSpPr>
        <p:spPr>
          <a:xfrm>
            <a:off x="14217127" y="1504950"/>
            <a:ext cx="8414273" cy="4832092"/>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在“我的” 界面中，将会针对不同身份的用户进行个性化定制。对于小学生，将采用更多的鼓励方式、可爱的界面及亲切的言辞，并取消一些对他们无用的栏目，并可以与家长的即刻图谱进行绑定。</a:t>
            </a: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96092">
            <a:off x="15114324" y="7618608"/>
            <a:ext cx="6832613" cy="4277216"/>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610067"/>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1056365" y="9602894"/>
            <a:ext cx="3454229" cy="3454229"/>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13718967" y="9537982"/>
            <a:ext cx="3454229" cy="3454229"/>
          </a:xfrm>
          <a:prstGeom prst="rect">
            <a:avLst/>
          </a:prstGeom>
        </p:spPr>
      </p:pic>
      <p:pic>
        <p:nvPicPr>
          <p:cNvPr id="2809" name="Picture" descr="Picture"/>
          <p:cNvPicPr>
            <a:picLocks noChangeAspect="1"/>
          </p:cNvPicPr>
          <p:nvPr/>
        </p:nvPicPr>
        <p:blipFill>
          <a:blip r:embed="rId5" cstate="print">
            <a:alphaModFix/>
          </a:blip>
          <a:stretch>
            <a:fillRect/>
          </a:stretch>
        </p:blipFill>
        <p:spPr>
          <a:xfrm>
            <a:off x="7363729" y="9533920"/>
            <a:ext cx="3502103" cy="3487981"/>
          </a:xfrm>
          <a:prstGeom prst="rect">
            <a:avLst/>
          </a:prstGeom>
        </p:spPr>
      </p:pic>
      <p:pic>
        <p:nvPicPr>
          <p:cNvPr id="3277" name="Picture" descr="Picture"/>
          <p:cNvPicPr>
            <a:picLocks noChangeAspect="1"/>
          </p:cNvPicPr>
          <p:nvPr/>
        </p:nvPicPr>
        <p:blipFill>
          <a:blip r:embed="rId6" cstate="print">
            <a:alphaModFix/>
          </a:blip>
          <a:stretch>
            <a:fillRect/>
          </a:stretch>
        </p:blipFill>
        <p:spPr>
          <a:xfrm>
            <a:off x="19896775" y="9602894"/>
            <a:ext cx="3401483" cy="3454229"/>
          </a:xfrm>
          <a:prstGeom prst="rect">
            <a:avLst/>
          </a:prstGeom>
        </p:spPr>
      </p:pic>
      <p:pic>
        <p:nvPicPr>
          <p:cNvPr id="3" name="图片 2"/>
          <p:cNvPicPr>
            <a:picLocks noChangeAspect="1"/>
          </p:cNvPicPr>
          <p:nvPr/>
        </p:nvPicPr>
        <p:blipFill>
          <a:blip r:embed="rId7"/>
          <a:stretch>
            <a:fillRect/>
          </a:stretch>
        </p:blipFill>
        <p:spPr>
          <a:xfrm>
            <a:off x="664736" y="601263"/>
            <a:ext cx="13749744" cy="8932657"/>
          </a:xfrm>
          <a:prstGeom prst="rect">
            <a:avLst/>
          </a:prstGeom>
        </p:spPr>
      </p:pic>
      <p:sp>
        <p:nvSpPr>
          <p:cNvPr id="4" name="文本框 3"/>
          <p:cNvSpPr txBox="1"/>
          <p:nvPr/>
        </p:nvSpPr>
        <p:spPr>
          <a:xfrm>
            <a:off x="14828192" y="1981200"/>
            <a:ext cx="8477358" cy="563231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       目前项目仍在规划阶段，尚未实现。但是我们计划通过微信小程序</a:t>
            </a:r>
            <a:r>
              <a:rPr lang="en-US" altLang="zh-CN" sz="3600" dirty="0">
                <a:latin typeface="微软雅黑" panose="020B0503020204020204" pitchFamily="34" charset="-122"/>
                <a:ea typeface="微软雅黑" panose="020B0503020204020204" pitchFamily="34" charset="-122"/>
              </a:rPr>
              <a:t>HTML5</a:t>
            </a:r>
            <a:r>
              <a:rPr lang="zh-CN" altLang="en-US" sz="3600" dirty="0">
                <a:latin typeface="微软雅黑" panose="020B0503020204020204" pitchFamily="34" charset="-122"/>
                <a:ea typeface="微软雅黑" panose="020B0503020204020204" pitchFamily="34" charset="-122"/>
              </a:rPr>
              <a:t>开发，通过百度开发者平台提供的知识图谱开放平台</a:t>
            </a:r>
            <a:r>
              <a:rPr lang="en-US" altLang="zh-CN" sz="3600" dirty="0">
                <a:latin typeface="微软雅黑" panose="020B0503020204020204" pitchFamily="34" charset="-122"/>
                <a:ea typeface="微软雅黑" panose="020B0503020204020204" pitchFamily="34" charset="-122"/>
              </a:rPr>
              <a:t>API</a:t>
            </a:r>
            <a:r>
              <a:rPr lang="zh-CN" altLang="en-US" sz="3600" dirty="0">
                <a:latin typeface="微软雅黑" panose="020B0503020204020204" pitchFamily="34" charset="-122"/>
                <a:ea typeface="微软雅黑" panose="020B0503020204020204" pitchFamily="34" charset="-122"/>
              </a:rPr>
              <a:t>接口接入程序，实现知识图谱的智能化扩充。现阶段的知识图谱搭建将借助相关的语义分词平台智能识别语段，并提取其中的关键词，建立系统的知识图谱。此外，还将主要针对“虚谷物联”项目精细化建设相关教学任务的知识图谱，为推进</a:t>
            </a:r>
            <a:r>
              <a:rPr lang="en-US" altLang="zh-CN" sz="3600" dirty="0">
                <a:latin typeface="微软雅黑" panose="020B0503020204020204" pitchFamily="34" charset="-122"/>
                <a:ea typeface="微软雅黑" panose="020B0503020204020204" pitchFamily="34" charset="-122"/>
              </a:rPr>
              <a:t>STEAM</a:t>
            </a:r>
            <a:r>
              <a:rPr lang="zh-CN" altLang="en-US" sz="3600" dirty="0">
                <a:latin typeface="微软雅黑" panose="020B0503020204020204" pitchFamily="34" charset="-122"/>
                <a:ea typeface="微软雅黑" panose="020B0503020204020204" pitchFamily="34" charset="-122"/>
              </a:rPr>
              <a:t>教育做足准备。</a:t>
            </a:r>
          </a:p>
        </p:txBody>
      </p:sp>
    </p:spTree>
    <p:extLst>
      <p:ext uri="{BB962C8B-B14F-4D97-AF65-F5344CB8AC3E}">
        <p14:creationId xmlns:p14="http://schemas.microsoft.com/office/powerpoint/2010/main" val="26743000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610067"/>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1056365" y="8850894"/>
            <a:ext cx="4206230" cy="4206230"/>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13718967" y="9537982"/>
            <a:ext cx="3454229" cy="3454229"/>
          </a:xfrm>
          <a:prstGeom prst="rect">
            <a:avLst/>
          </a:prstGeom>
        </p:spPr>
      </p:pic>
      <p:pic>
        <p:nvPicPr>
          <p:cNvPr id="2809" name="Picture" descr="Picture"/>
          <p:cNvPicPr>
            <a:picLocks noChangeAspect="1"/>
          </p:cNvPicPr>
          <p:nvPr/>
        </p:nvPicPr>
        <p:blipFill>
          <a:blip r:embed="rId5" cstate="print">
            <a:alphaModFix/>
          </a:blip>
          <a:stretch>
            <a:fillRect/>
          </a:stretch>
        </p:blipFill>
        <p:spPr>
          <a:xfrm>
            <a:off x="7419712" y="8832632"/>
            <a:ext cx="4206230" cy="4189269"/>
          </a:xfrm>
          <a:prstGeom prst="rect">
            <a:avLst/>
          </a:prstGeom>
        </p:spPr>
      </p:pic>
      <p:pic>
        <p:nvPicPr>
          <p:cNvPr id="3277" name="Picture" descr="Picture"/>
          <p:cNvPicPr>
            <a:picLocks noChangeAspect="1"/>
          </p:cNvPicPr>
          <p:nvPr/>
        </p:nvPicPr>
        <p:blipFill>
          <a:blip r:embed="rId6" cstate="print">
            <a:alphaModFix/>
          </a:blip>
          <a:stretch>
            <a:fillRect/>
          </a:stretch>
        </p:blipFill>
        <p:spPr>
          <a:xfrm>
            <a:off x="19896775" y="9602894"/>
            <a:ext cx="3401483" cy="3454229"/>
          </a:xfrm>
          <a:prstGeom prst="rect">
            <a:avLst/>
          </a:prstGeom>
        </p:spPr>
      </p:pic>
      <p:sp>
        <p:nvSpPr>
          <p:cNvPr id="4" name="文本框 3"/>
          <p:cNvSpPr txBox="1"/>
          <p:nvPr/>
        </p:nvSpPr>
        <p:spPr>
          <a:xfrm>
            <a:off x="1616044" y="3288901"/>
            <a:ext cx="9279981" cy="4035335"/>
          </a:xfrm>
          <a:prstGeom prst="rect">
            <a:avLst/>
          </a:prstGeom>
          <a:noFill/>
        </p:spPr>
        <p:txBody>
          <a:bodyPr wrap="square" rtlCol="0">
            <a:spAutoFit/>
          </a:bodyPr>
          <a:lstStyle/>
          <a:p>
            <a:pPr>
              <a:lnSpc>
                <a:spcPct val="150000"/>
              </a:lnSpc>
            </a:pP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关于穿戴设备、车载显示、白色家电、工控医疗等新领域方面的显示屏怎样能带来更加智能化的生活？你有什么更好的想法与创意？</a:t>
            </a:r>
          </a:p>
        </p:txBody>
      </p:sp>
      <p:sp>
        <p:nvSpPr>
          <p:cNvPr id="5" name="文本框 4">
            <a:extLst>
              <a:ext uri="{FF2B5EF4-FFF2-40B4-BE49-F238E27FC236}">
                <a16:creationId xmlns:a16="http://schemas.microsoft.com/office/drawing/2014/main" id="{27002A10-053C-42B2-B837-968CF4764E54}"/>
              </a:ext>
            </a:extLst>
          </p:cNvPr>
          <p:cNvSpPr txBox="1"/>
          <p:nvPr/>
        </p:nvSpPr>
        <p:spPr>
          <a:xfrm>
            <a:off x="1380930" y="989045"/>
            <a:ext cx="11700587" cy="1323439"/>
          </a:xfrm>
          <a:prstGeom prst="rect">
            <a:avLst/>
          </a:prstGeom>
          <a:noFill/>
        </p:spPr>
        <p:txBody>
          <a:bodyPr wrap="square" rtlCol="0">
            <a:spAutoFit/>
          </a:bodyPr>
          <a:lstStyle/>
          <a:p>
            <a:r>
              <a:rPr lang="zh-CN" altLang="en-US" sz="8000" b="1" dirty="0"/>
              <a:t>我们与</a:t>
            </a:r>
            <a:r>
              <a:rPr lang="en-US" altLang="zh-CN" sz="8000" b="1" dirty="0"/>
              <a:t>BOE</a:t>
            </a:r>
            <a:r>
              <a:rPr lang="zh-CN" altLang="en-US" sz="8000" b="1" dirty="0"/>
              <a:t>的智慧显示</a:t>
            </a:r>
          </a:p>
        </p:txBody>
      </p:sp>
      <p:pic>
        <p:nvPicPr>
          <p:cNvPr id="7" name="图片 6">
            <a:extLst>
              <a:ext uri="{FF2B5EF4-FFF2-40B4-BE49-F238E27FC236}">
                <a16:creationId xmlns:a16="http://schemas.microsoft.com/office/drawing/2014/main" id="{71C3FF17-9672-4F8D-976D-FACAD8CEAE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18966" y="8786182"/>
            <a:ext cx="9759911" cy="4270941"/>
          </a:xfrm>
          <a:prstGeom prst="rect">
            <a:avLst/>
          </a:prstGeom>
        </p:spPr>
      </p:pic>
      <p:sp>
        <p:nvSpPr>
          <p:cNvPr id="13" name="文本框 12">
            <a:extLst>
              <a:ext uri="{FF2B5EF4-FFF2-40B4-BE49-F238E27FC236}">
                <a16:creationId xmlns:a16="http://schemas.microsoft.com/office/drawing/2014/main" id="{4D899EA2-1DAB-49DA-8374-482FEA2586DD}"/>
              </a:ext>
            </a:extLst>
          </p:cNvPr>
          <p:cNvSpPr txBox="1"/>
          <p:nvPr/>
        </p:nvSpPr>
        <p:spPr>
          <a:xfrm>
            <a:off x="13487977" y="2687975"/>
            <a:ext cx="8703611" cy="550182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zh-CN" altLang="en-US" sz="4800" dirty="0">
                <a:latin typeface="微软雅黑" panose="020B0503020204020204" pitchFamily="34" charset="-122"/>
                <a:ea typeface="微软雅黑" panose="020B0503020204020204" pitchFamily="34" charset="-122"/>
              </a:rPr>
              <a:t>基于</a:t>
            </a:r>
            <a:r>
              <a:rPr lang="en-US" altLang="zh-CN" sz="4800" dirty="0">
                <a:latin typeface="微软雅黑" panose="020B0503020204020204" pitchFamily="34" charset="-122"/>
                <a:ea typeface="微软雅黑" panose="020B0503020204020204" pitchFamily="34" charset="-122"/>
              </a:rPr>
              <a:t>HTML5</a:t>
            </a:r>
          </a:p>
          <a:p>
            <a:pPr marL="571500" indent="-571500">
              <a:lnSpc>
                <a:spcPct val="150000"/>
              </a:lnSpc>
              <a:buFont typeface="Arial" panose="020B0604020202020204" pitchFamily="34" charset="0"/>
              <a:buChar char="•"/>
            </a:pPr>
            <a:r>
              <a:rPr lang="zh-CN" altLang="en-US" sz="4800" dirty="0">
                <a:latin typeface="微软雅黑" panose="020B0503020204020204" pitchFamily="34" charset="-122"/>
                <a:ea typeface="微软雅黑" panose="020B0503020204020204" pitchFamily="34" charset="-122"/>
              </a:rPr>
              <a:t>可移动性强</a:t>
            </a:r>
            <a:endParaRPr lang="en-US" altLang="zh-CN" sz="4800" dirty="0">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4800" dirty="0">
                <a:latin typeface="微软雅黑" panose="020B0503020204020204" pitchFamily="34" charset="-122"/>
                <a:ea typeface="微软雅黑" panose="020B0503020204020204" pitchFamily="34" charset="-122"/>
              </a:rPr>
              <a:t>兼容各尺寸显示屏</a:t>
            </a:r>
            <a:endParaRPr lang="en-US" altLang="zh-CN" sz="4800" dirty="0">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4800" dirty="0">
                <a:latin typeface="微软雅黑" panose="020B0503020204020204" pitchFamily="34" charset="-122"/>
                <a:ea typeface="微软雅黑" panose="020B0503020204020204" pitchFamily="34" charset="-122"/>
              </a:rPr>
              <a:t>独一无二的教学解决方案</a:t>
            </a:r>
            <a:endParaRPr lang="en-US" altLang="zh-CN" sz="4800" dirty="0">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4800" dirty="0">
                <a:latin typeface="微软雅黑" panose="020B0503020204020204" pitchFamily="34" charset="-122"/>
                <a:ea typeface="微软雅黑" panose="020B0503020204020204" pitchFamily="34" charset="-122"/>
              </a:rPr>
              <a:t>随时随地</a:t>
            </a:r>
            <a:endParaRPr lang="en-US" altLang="zh-CN" sz="4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0230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dirty="0">
                <a:solidFill>
                  <a:srgbClr val="FFFFFF">
                    <a:alpha val="100000"/>
                  </a:srgbClr>
                </a:solidFill>
                <a:latin typeface="BlackOpsOne-Regular" charset="-122"/>
                <a:ea typeface="BlackOpsOne-Regular" charset="-122"/>
                <a:cs typeface="BlackOpsOne-Regular" charset="-122"/>
              </a:rPr>
              <a:t>6</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9262004" cy="1126113"/>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市场推广与财务融资</a:t>
            </a:r>
          </a:p>
        </p:txBody>
      </p:sp>
      <p:sp>
        <p:nvSpPr>
          <p:cNvPr id="4474" name="文本"/>
          <p:cNvSpPr>
            <a:spLocks noGrp="1"/>
          </p:cNvSpPr>
          <p:nvPr>
            <p:ph type="ctrTitle"/>
          </p:nvPr>
        </p:nvSpPr>
        <p:spPr>
          <a:xfrm>
            <a:off x="6118204" y="7184488"/>
            <a:ext cx="13122296" cy="1064161"/>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Marketing Promotion and Financial Financing</a:t>
            </a:r>
            <a:endParaRPr kumimoji="1" lang="zh-CN" altLang="en-US" sz="2000" dirty="0">
              <a:solidFill>
                <a:srgbClr val="000000"/>
              </a:solidFill>
            </a:endParaRPr>
          </a:p>
        </p:txBody>
      </p:sp>
    </p:spTree>
    <p:extLst>
      <p:ext uri="{BB962C8B-B14F-4D97-AF65-F5344CB8AC3E}">
        <p14:creationId xmlns:p14="http://schemas.microsoft.com/office/powerpoint/2010/main" val="2063085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7850738" y="2304394"/>
            <a:ext cx="4532032" cy="4532032"/>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12657636" y="7211793"/>
            <a:ext cx="4532032" cy="4532032"/>
          </a:xfrm>
          <a:prstGeom prst="rect">
            <a:avLst/>
          </a:prstGeom>
        </p:spPr>
      </p:pic>
      <p:pic>
        <p:nvPicPr>
          <p:cNvPr id="2809" name="Picture" descr="Picture"/>
          <p:cNvPicPr>
            <a:picLocks noChangeAspect="1"/>
          </p:cNvPicPr>
          <p:nvPr/>
        </p:nvPicPr>
        <p:blipFill>
          <a:blip r:embed="rId5" cstate="print">
            <a:alphaModFix/>
          </a:blip>
          <a:stretch>
            <a:fillRect/>
          </a:stretch>
        </p:blipFill>
        <p:spPr>
          <a:xfrm>
            <a:off x="7802848" y="7211793"/>
            <a:ext cx="4627813" cy="4609151"/>
          </a:xfrm>
          <a:prstGeom prst="rect">
            <a:avLst/>
          </a:prstGeom>
        </p:spPr>
      </p:pic>
      <p:pic>
        <p:nvPicPr>
          <p:cNvPr id="3277" name="Picture" descr="Picture"/>
          <p:cNvPicPr>
            <a:picLocks noChangeAspect="1"/>
          </p:cNvPicPr>
          <p:nvPr/>
        </p:nvPicPr>
        <p:blipFill>
          <a:blip r:embed="rId6" cstate="print">
            <a:alphaModFix/>
          </a:blip>
          <a:stretch>
            <a:fillRect/>
          </a:stretch>
        </p:blipFill>
        <p:spPr>
          <a:xfrm>
            <a:off x="12622942" y="2227275"/>
            <a:ext cx="4538769" cy="4609151"/>
          </a:xfrm>
          <a:prstGeom prst="rect">
            <a:avLst/>
          </a:prstGeom>
        </p:spPr>
      </p:pic>
      <p:sp>
        <p:nvSpPr>
          <p:cNvPr id="4685" name="文本"/>
          <p:cNvSpPr>
            <a:spLocks noGrp="1"/>
          </p:cNvSpPr>
          <p:nvPr>
            <p:ph type="ctrTitle"/>
          </p:nvPr>
        </p:nvSpPr>
        <p:spPr>
          <a:xfrm>
            <a:off x="7914428" y="9335778"/>
            <a:ext cx="4545805" cy="2075828"/>
          </a:xfrm>
          <a:prstGeom prst="rect">
            <a:avLst/>
          </a:prstGeom>
        </p:spPr>
        <p:txBody>
          <a:bodyPr lIns="0" tIns="0" rIns="0" bIns="0">
            <a:noAutofit/>
          </a:bodyPr>
          <a:lstStyle/>
          <a:p>
            <a:pPr>
              <a:lnSpc>
                <a:spcPts val="3600"/>
              </a:lnSpc>
            </a:pPr>
            <a:r>
              <a:rPr lang="zh-CN" altLang="en-US" sz="3200" dirty="0">
                <a:solidFill>
                  <a:srgbClr val="FFFFFF">
                    <a:alpha val="100000"/>
                  </a:srgbClr>
                </a:solidFill>
                <a:latin typeface="Microsoft YaHei" charset="-122"/>
                <a:ea typeface="Microsoft YaHei" charset="-122"/>
                <a:cs typeface="Microsoft YaHei" charset="-122"/>
              </a:rPr>
              <a:t>主要由各学校和教育培训机构统一购买，个人用户也可以单独购买</a:t>
            </a:r>
            <a:endParaRPr kumimoji="1" lang="zh-CN" altLang="en-US" sz="2800" dirty="0">
              <a:solidFill>
                <a:srgbClr val="000000"/>
              </a:solidFill>
            </a:endParaRPr>
          </a:p>
        </p:txBody>
      </p:sp>
      <p:sp>
        <p:nvSpPr>
          <p:cNvPr id="5715" name="文本"/>
          <p:cNvSpPr>
            <a:spLocks noGrp="1"/>
          </p:cNvSpPr>
          <p:nvPr>
            <p:ph type="ctrTitle"/>
          </p:nvPr>
        </p:nvSpPr>
        <p:spPr>
          <a:xfrm>
            <a:off x="7935304" y="7508834"/>
            <a:ext cx="4504055" cy="1451577"/>
          </a:xfrm>
          <a:prstGeom prst="rect">
            <a:avLst/>
          </a:prstGeom>
        </p:spPr>
        <p:txBody>
          <a:bodyPr lIns="0" tIns="0" rIns="0" bIns="0">
            <a:noAutofit/>
          </a:bodyPr>
          <a:lstStyle/>
          <a:p>
            <a:pPr algn="ctr">
              <a:lnSpc>
                <a:spcPts val="4800"/>
              </a:lnSpc>
            </a:pPr>
            <a:r>
              <a:rPr lang="zh-CN" altLang="en-US" sz="400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合作模式、推广产品的渠道</a:t>
            </a:r>
            <a:endParaRPr kumimoji="1" lang="zh-CN" altLang="en-US" sz="2000" dirty="0">
              <a:solidFill>
                <a:srgbClr val="000000"/>
              </a:solidFill>
            </a:endParaRPr>
          </a:p>
        </p:txBody>
      </p:sp>
      <p:sp>
        <p:nvSpPr>
          <p:cNvPr id="6828" name="文本"/>
          <p:cNvSpPr>
            <a:spLocks noGrp="1"/>
          </p:cNvSpPr>
          <p:nvPr>
            <p:ph type="ctrTitle"/>
          </p:nvPr>
        </p:nvSpPr>
        <p:spPr>
          <a:xfrm>
            <a:off x="12784227" y="4733647"/>
            <a:ext cx="4545805" cy="1770559"/>
          </a:xfrm>
          <a:prstGeom prst="rect">
            <a:avLst/>
          </a:prstGeom>
        </p:spPr>
        <p:txBody>
          <a:bodyPr lIns="0" tIns="0" rIns="0" bIns="0">
            <a:noAutofit/>
          </a:bodyPr>
          <a:lstStyle/>
          <a:p>
            <a:pPr>
              <a:lnSpc>
                <a:spcPts val="3600"/>
              </a:lnSpc>
            </a:pPr>
            <a:r>
              <a:rPr lang="zh-CN" altLang="en-US" sz="3200" dirty="0">
                <a:solidFill>
                  <a:srgbClr val="FEFEFE">
                    <a:alpha val="100000"/>
                  </a:srgbClr>
                </a:solidFill>
                <a:latin typeface="Microsoft YaHei" charset="-122"/>
                <a:ea typeface="Microsoft YaHei" charset="-122"/>
                <a:cs typeface="Microsoft YaHei" charset="-122"/>
              </a:rPr>
              <a:t>推广可与</a:t>
            </a:r>
            <a:r>
              <a:rPr lang="en-US" altLang="zh-CN" sz="3200" dirty="0">
                <a:solidFill>
                  <a:srgbClr val="FEFEFE">
                    <a:alpha val="100000"/>
                  </a:srgbClr>
                </a:solidFill>
                <a:latin typeface="Microsoft YaHei" charset="-122"/>
                <a:ea typeface="Microsoft YaHei" charset="-122"/>
                <a:cs typeface="Microsoft YaHei" charset="-122"/>
              </a:rPr>
              <a:t>up</a:t>
            </a:r>
            <a:r>
              <a:rPr lang="zh-CN" altLang="en-US" sz="3200" dirty="0">
                <a:solidFill>
                  <a:srgbClr val="FEFEFE">
                    <a:alpha val="100000"/>
                  </a:srgbClr>
                </a:solidFill>
                <a:latin typeface="Microsoft YaHei" charset="-122"/>
                <a:ea typeface="Microsoft YaHei" charset="-122"/>
                <a:cs typeface="Microsoft YaHei" charset="-122"/>
              </a:rPr>
              <a:t>主进行合作，由</a:t>
            </a:r>
            <a:r>
              <a:rPr lang="en-US" altLang="zh-CN" sz="3200" dirty="0">
                <a:solidFill>
                  <a:srgbClr val="FEFEFE">
                    <a:alpha val="100000"/>
                  </a:srgbClr>
                </a:solidFill>
                <a:latin typeface="Microsoft YaHei" charset="-122"/>
                <a:ea typeface="Microsoft YaHei" charset="-122"/>
                <a:cs typeface="Microsoft YaHei" charset="-122"/>
              </a:rPr>
              <a:t>up</a:t>
            </a:r>
            <a:r>
              <a:rPr lang="zh-CN" altLang="en-US" sz="3200" dirty="0">
                <a:solidFill>
                  <a:srgbClr val="FEFEFE">
                    <a:alpha val="100000"/>
                  </a:srgbClr>
                </a:solidFill>
                <a:latin typeface="Microsoft YaHei" charset="-122"/>
                <a:ea typeface="Microsoft YaHei" charset="-122"/>
                <a:cs typeface="Microsoft YaHei" charset="-122"/>
              </a:rPr>
              <a:t>主拍摄视频进行宣传</a:t>
            </a:r>
            <a:endParaRPr kumimoji="1" lang="zh-CN" altLang="en-US" sz="2800" dirty="0">
              <a:solidFill>
                <a:srgbClr val="000000"/>
              </a:solidFill>
            </a:endParaRPr>
          </a:p>
        </p:txBody>
      </p:sp>
      <p:sp>
        <p:nvSpPr>
          <p:cNvPr id="7858" name="文本"/>
          <p:cNvSpPr>
            <a:spLocks noGrp="1"/>
          </p:cNvSpPr>
          <p:nvPr>
            <p:ph type="ctrTitle"/>
          </p:nvPr>
        </p:nvSpPr>
        <p:spPr>
          <a:xfrm>
            <a:off x="12622942" y="2960170"/>
            <a:ext cx="4504055" cy="1398111"/>
          </a:xfrm>
          <a:prstGeom prst="rect">
            <a:avLst/>
          </a:prstGeom>
        </p:spPr>
        <p:txBody>
          <a:bodyPr lIns="0" tIns="0" rIns="0" bIns="0">
            <a:noAutofit/>
          </a:bodyPr>
          <a:lstStyle/>
          <a:p>
            <a:pPr algn="ctr">
              <a:lnSpc>
                <a:spcPts val="4800"/>
              </a:lnSpc>
            </a:pPr>
            <a:r>
              <a:rPr lang="zh-CN" altLang="en-US" sz="4000" dirty="0">
                <a:ln w="1">
                  <a:solidFill>
                    <a:srgbClr val="FEFEFE">
                      <a:alpha val="100000"/>
                    </a:srgbClr>
                  </a:solidFill>
                </a:ln>
                <a:solidFill>
                  <a:srgbClr val="FEFEFE">
                    <a:alpha val="100000"/>
                  </a:srgbClr>
                </a:solidFill>
                <a:latin typeface="Microsoft YaHei" charset="-122"/>
                <a:ea typeface="Microsoft YaHei" charset="-122"/>
                <a:cs typeface="Microsoft YaHei" charset="-122"/>
              </a:rPr>
              <a:t>各阶段的目标及计划安排</a:t>
            </a: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537784" y="1374470"/>
            <a:ext cx="17308430" cy="6589004"/>
          </a:xfrm>
          <a:prstGeom prst="rect">
            <a:avLst/>
          </a:prstGeom>
        </p:spPr>
      </p:pic>
      <p:sp>
        <p:nvSpPr>
          <p:cNvPr id="1404" name="文本"/>
          <p:cNvSpPr>
            <a:spLocks noGrp="1"/>
          </p:cNvSpPr>
          <p:nvPr>
            <p:ph type="ctrTitle"/>
          </p:nvPr>
        </p:nvSpPr>
        <p:spPr>
          <a:xfrm>
            <a:off x="2862361" y="8988800"/>
            <a:ext cx="4601428" cy="568285"/>
          </a:xfrm>
          <a:prstGeom prst="rect">
            <a:avLst/>
          </a:prstGeom>
        </p:spPr>
        <p:txBody>
          <a:bodyPr lIns="0" tIns="0" rIns="0" bIns="0">
            <a:noAutofit/>
          </a:bodyPr>
          <a:lstStyle/>
          <a:p>
            <a:pPr>
              <a:lnSpc>
                <a:spcPts val="5400"/>
              </a:lnSpc>
            </a:pPr>
            <a:r>
              <a:rPr lang="zh-CN" altLang="en-US" sz="540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财务与融资</a:t>
            </a:r>
            <a:endParaRPr kumimoji="1" lang="zh-CN" altLang="en-US" sz="2800" dirty="0">
              <a:solidFill>
                <a:srgbClr val="000000"/>
              </a:solidFill>
            </a:endParaRPr>
          </a:p>
        </p:txBody>
      </p:sp>
      <p:sp>
        <p:nvSpPr>
          <p:cNvPr id="2519" name="文本"/>
          <p:cNvSpPr>
            <a:spLocks noGrp="1"/>
          </p:cNvSpPr>
          <p:nvPr>
            <p:ph type="ctrTitle"/>
          </p:nvPr>
        </p:nvSpPr>
        <p:spPr>
          <a:xfrm>
            <a:off x="2862423" y="9912516"/>
            <a:ext cx="18477808" cy="1441284"/>
          </a:xfrm>
          <a:prstGeom prst="rect">
            <a:avLst/>
          </a:prstGeom>
        </p:spPr>
        <p:txBody>
          <a:bodyPr lIns="0" tIns="0" rIns="0" bIns="0">
            <a:noAutofit/>
          </a:bodyPr>
          <a:lstStyle/>
          <a:p>
            <a:pPr>
              <a:lnSpc>
                <a:spcPct val="150000"/>
              </a:lnSpc>
            </a:pPr>
            <a:r>
              <a:rPr lang="zh-CN" altLang="en-US" sz="4000" b="1" dirty="0">
                <a:solidFill>
                  <a:srgbClr val="4C4843">
                    <a:alpha val="100000"/>
                  </a:srgbClr>
                </a:solidFill>
                <a:latin typeface="Microsoft YaHei" charset="-122"/>
                <a:ea typeface="Microsoft YaHei" charset="-122"/>
                <a:cs typeface="Microsoft YaHei" charset="-122"/>
              </a:rPr>
              <a:t>我们本着普惠教育的理念，尽量压低价格，收入主要用于平台运营和维护，以及聘请学业导师给用户提供高水平指导。</a:t>
            </a:r>
            <a:endParaRPr kumimoji="1" lang="zh-CN" altLang="en-US" sz="3600" b="1" dirty="0">
              <a:solidFill>
                <a:srgbClr val="00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04"/>
                                        </p:tgtEl>
                                        <p:attrNameLst>
                                          <p:attrName>style.visibility</p:attrName>
                                        </p:attrNameLst>
                                      </p:cBhvr>
                                      <p:to>
                                        <p:strVal val="visible"/>
                                      </p:to>
                                    </p:set>
                                    <p:animEffect transition="in" filter="barn(inVertical)">
                                      <p:cBhvr>
                                        <p:cTn id="7" dur="500"/>
                                        <p:tgtEl>
                                          <p:spTgt spid="140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19"/>
                                        </p:tgtEl>
                                        <p:attrNameLst>
                                          <p:attrName>style.visibility</p:attrName>
                                        </p:attrNameLst>
                                      </p:cBhvr>
                                      <p:to>
                                        <p:strVal val="visible"/>
                                      </p:to>
                                    </p:set>
                                    <p:animEffect transition="in" filter="barn(inVertical)">
                                      <p:cBhvr>
                                        <p:cTn id="10" dur="500"/>
                                        <p:tgtEl>
                                          <p:spTgt spid="2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 grpId="0"/>
      <p:bldP spid="25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dirty="0">
                <a:solidFill>
                  <a:srgbClr val="FFFFFF">
                    <a:alpha val="100000"/>
                  </a:srgbClr>
                </a:solidFill>
                <a:latin typeface="BlackOpsOne-Regular" charset="-122"/>
                <a:ea typeface="BlackOpsOne-Regular" charset="-122"/>
                <a:cs typeface="BlackOpsOne-Regular" charset="-122"/>
              </a:rPr>
              <a:t>7</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9262004" cy="1126113"/>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风险对策</a:t>
            </a:r>
          </a:p>
        </p:txBody>
      </p:sp>
      <p:sp>
        <p:nvSpPr>
          <p:cNvPr id="4474" name="文本"/>
          <p:cNvSpPr>
            <a:spLocks noGrp="1"/>
          </p:cNvSpPr>
          <p:nvPr>
            <p:ph type="ctrTitle"/>
          </p:nvPr>
        </p:nvSpPr>
        <p:spPr>
          <a:xfrm>
            <a:off x="6118204" y="7184489"/>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Risk countermeasure</a:t>
            </a:r>
            <a:endParaRPr kumimoji="1" lang="zh-CN" altLang="en-US" sz="2000" dirty="0">
              <a:solidFill>
                <a:srgbClr val="000000"/>
              </a:solidFill>
            </a:endParaRPr>
          </a:p>
        </p:txBody>
      </p:sp>
    </p:spTree>
    <p:extLst>
      <p:ext uri="{BB962C8B-B14F-4D97-AF65-F5344CB8AC3E}">
        <p14:creationId xmlns:p14="http://schemas.microsoft.com/office/powerpoint/2010/main" val="2181052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rot="16200000">
            <a:off x="2565201" y="8561728"/>
            <a:ext cx="7194448" cy="56921"/>
          </a:xfrm>
          <a:prstGeom prst="rect">
            <a:avLst/>
          </a:prstGeom>
        </p:spPr>
      </p:pic>
      <p:pic>
        <p:nvPicPr>
          <p:cNvPr id="1408" name="Picture" descr="Picture"/>
          <p:cNvPicPr>
            <a:picLocks noChangeAspect="1"/>
          </p:cNvPicPr>
          <p:nvPr/>
        </p:nvPicPr>
        <p:blipFill>
          <a:blip r:embed="rId5" cstate="print">
            <a:alphaModFix/>
          </a:blip>
          <a:stretch>
            <a:fillRect/>
          </a:stretch>
        </p:blipFill>
        <p:spPr>
          <a:xfrm rot="16200000">
            <a:off x="14087709" y="8568954"/>
            <a:ext cx="7194448" cy="42470"/>
          </a:xfrm>
          <a:prstGeom prst="rect">
            <a:avLst/>
          </a:prstGeom>
        </p:spPr>
      </p:pic>
      <p:pic>
        <p:nvPicPr>
          <p:cNvPr id="1882" name="Picture" descr="Picture"/>
          <p:cNvPicPr>
            <a:picLocks noChangeAspect="1"/>
          </p:cNvPicPr>
          <p:nvPr/>
        </p:nvPicPr>
        <p:blipFill>
          <a:blip r:embed="rId4" cstate="print">
            <a:alphaModFix/>
          </a:blip>
          <a:stretch>
            <a:fillRect/>
          </a:stretch>
        </p:blipFill>
        <p:spPr>
          <a:xfrm rot="16200000">
            <a:off x="8326455" y="8561728"/>
            <a:ext cx="7194448" cy="56921"/>
          </a:xfrm>
          <a:prstGeom prst="rect">
            <a:avLst/>
          </a:prstGeom>
        </p:spPr>
      </p:pic>
      <p:pic>
        <p:nvPicPr>
          <p:cNvPr id="2355" name="Picture" descr="Picture"/>
          <p:cNvPicPr>
            <a:picLocks noChangeAspect="1"/>
          </p:cNvPicPr>
          <p:nvPr/>
        </p:nvPicPr>
        <p:blipFill>
          <a:blip r:embed="rId6" cstate="print">
            <a:alphaModFix/>
          </a:blip>
          <a:stretch>
            <a:fillRect/>
          </a:stretch>
        </p:blipFill>
        <p:spPr>
          <a:xfrm>
            <a:off x="2325225" y="4457453"/>
            <a:ext cx="2222380" cy="2222380"/>
          </a:xfrm>
          <a:prstGeom prst="rect">
            <a:avLst/>
          </a:prstGeom>
        </p:spPr>
      </p:pic>
      <p:sp>
        <p:nvSpPr>
          <p:cNvPr id="2823" name="文本"/>
          <p:cNvSpPr>
            <a:spLocks noGrp="1"/>
          </p:cNvSpPr>
          <p:nvPr>
            <p:ph type="ctrTitle"/>
          </p:nvPr>
        </p:nvSpPr>
        <p:spPr>
          <a:xfrm>
            <a:off x="3150031" y="4682299"/>
            <a:ext cx="572769" cy="920622"/>
          </a:xfrm>
          <a:prstGeom prst="rect">
            <a:avLst/>
          </a:prstGeom>
        </p:spPr>
        <p:txBody>
          <a:bodyPr lIns="0" tIns="0" rIns="0" bIns="0">
            <a:noAutofit/>
          </a:bodyPr>
          <a:lstStyle/>
          <a:p>
            <a:pPr algn="ctr">
              <a:lnSpc>
                <a:spcPts val="13200"/>
              </a:lnSpc>
            </a:pPr>
            <a:r>
              <a:rPr lang="zh-CN" altLang="en-US" sz="11000" b="0" i="0" u="none" spc="0" dirty="0">
                <a:solidFill>
                  <a:srgbClr val="03567A">
                    <a:alpha val="100000"/>
                  </a:srgbClr>
                </a:solidFill>
                <a:latin typeface="Holy-Ravioli" charset="-122"/>
                <a:ea typeface="Holy-Ravioli" charset="-122"/>
                <a:cs typeface="Holy-Ravioli" charset="-122"/>
              </a:rPr>
              <a:t>1</a:t>
            </a:r>
            <a:endParaRPr kumimoji="1" lang="zh-CN" altLang="en-US" sz="2000" dirty="0">
              <a:solidFill>
                <a:srgbClr val="000000"/>
              </a:solidFill>
            </a:endParaRPr>
          </a:p>
        </p:txBody>
      </p:sp>
      <p:pic>
        <p:nvPicPr>
          <p:cNvPr id="3820" name="Picture" descr="Picture"/>
          <p:cNvPicPr>
            <a:picLocks noChangeAspect="1"/>
          </p:cNvPicPr>
          <p:nvPr/>
        </p:nvPicPr>
        <p:blipFill>
          <a:blip r:embed="rId7" cstate="print">
            <a:alphaModFix/>
          </a:blip>
          <a:stretch>
            <a:fillRect/>
          </a:stretch>
        </p:blipFill>
        <p:spPr>
          <a:xfrm>
            <a:off x="19719486" y="4385694"/>
            <a:ext cx="1988862" cy="2293971"/>
          </a:xfrm>
          <a:prstGeom prst="rect">
            <a:avLst/>
          </a:prstGeom>
        </p:spPr>
      </p:pic>
      <p:sp>
        <p:nvSpPr>
          <p:cNvPr id="4289" name="文本"/>
          <p:cNvSpPr>
            <a:spLocks noGrp="1"/>
          </p:cNvSpPr>
          <p:nvPr>
            <p:ph type="ctrTitle"/>
          </p:nvPr>
        </p:nvSpPr>
        <p:spPr>
          <a:xfrm>
            <a:off x="19559531" y="4695179"/>
            <a:ext cx="2308773" cy="920622"/>
          </a:xfrm>
          <a:prstGeom prst="rect">
            <a:avLst/>
          </a:prstGeom>
        </p:spPr>
        <p:txBody>
          <a:bodyPr lIns="0" tIns="0" rIns="0" bIns="0">
            <a:noAutofit/>
          </a:bodyPr>
          <a:lstStyle/>
          <a:p>
            <a:pPr algn="ctr">
              <a:lnSpc>
                <a:spcPts val="13200"/>
              </a:lnSpc>
            </a:pPr>
            <a:r>
              <a:rPr lang="zh-CN" altLang="en-US" sz="11000" b="0" i="0" u="none" spc="0" dirty="0">
                <a:solidFill>
                  <a:srgbClr val="FAA041">
                    <a:alpha val="100000"/>
                  </a:srgbClr>
                </a:solidFill>
                <a:latin typeface="Holy-Ravioli" charset="-122"/>
                <a:ea typeface="Holy-Ravioli" charset="-122"/>
                <a:cs typeface="Holy-Ravioli" charset="-122"/>
              </a:rPr>
              <a:t>4</a:t>
            </a:r>
            <a:endParaRPr kumimoji="1" lang="zh-CN" altLang="en-US" sz="2000" dirty="0">
              <a:solidFill>
                <a:srgbClr val="000000"/>
              </a:solidFill>
            </a:endParaRPr>
          </a:p>
        </p:txBody>
      </p:sp>
      <p:pic>
        <p:nvPicPr>
          <p:cNvPr id="5288" name="Picture" descr="Picture"/>
          <p:cNvPicPr>
            <a:picLocks noChangeAspect="1"/>
          </p:cNvPicPr>
          <p:nvPr/>
        </p:nvPicPr>
        <p:blipFill>
          <a:blip r:embed="rId8" cstate="print">
            <a:alphaModFix/>
          </a:blip>
          <a:stretch>
            <a:fillRect/>
          </a:stretch>
        </p:blipFill>
        <p:spPr>
          <a:xfrm>
            <a:off x="7917225" y="4471568"/>
            <a:ext cx="2556715" cy="2208072"/>
          </a:xfrm>
          <a:prstGeom prst="rect">
            <a:avLst/>
          </a:prstGeom>
        </p:spPr>
      </p:pic>
      <p:sp>
        <p:nvSpPr>
          <p:cNvPr id="5756" name="文本"/>
          <p:cNvSpPr>
            <a:spLocks noGrp="1"/>
          </p:cNvSpPr>
          <p:nvPr>
            <p:ph type="ctrTitle"/>
          </p:nvPr>
        </p:nvSpPr>
        <p:spPr>
          <a:xfrm>
            <a:off x="8784394" y="4896953"/>
            <a:ext cx="838199" cy="947165"/>
          </a:xfrm>
          <a:prstGeom prst="rect">
            <a:avLst/>
          </a:prstGeom>
        </p:spPr>
        <p:txBody>
          <a:bodyPr lIns="0" tIns="0" rIns="0" bIns="0">
            <a:noAutofit/>
          </a:bodyPr>
          <a:lstStyle/>
          <a:p>
            <a:pPr algn="ctr">
              <a:lnSpc>
                <a:spcPts val="13200"/>
              </a:lnSpc>
            </a:pPr>
            <a:r>
              <a:rPr lang="zh-CN" altLang="en-US" sz="11000" b="0" i="0" u="none" spc="0" dirty="0">
                <a:solidFill>
                  <a:srgbClr val="FAA041">
                    <a:alpha val="100000"/>
                  </a:srgbClr>
                </a:solidFill>
                <a:latin typeface="Holy-Ravioli" charset="-122"/>
                <a:ea typeface="Holy-Ravioli" charset="-122"/>
                <a:cs typeface="Holy-Ravioli" charset="-122"/>
              </a:rPr>
              <a:t>2</a:t>
            </a:r>
            <a:endParaRPr kumimoji="1" lang="zh-CN" altLang="en-US" sz="2000" dirty="0">
              <a:solidFill>
                <a:srgbClr val="000000"/>
              </a:solidFill>
            </a:endParaRPr>
          </a:p>
        </p:txBody>
      </p:sp>
      <p:pic>
        <p:nvPicPr>
          <p:cNvPr id="6753" name="Picture" descr="Picture"/>
          <p:cNvPicPr>
            <a:picLocks noChangeAspect="1"/>
          </p:cNvPicPr>
          <p:nvPr/>
        </p:nvPicPr>
        <p:blipFill>
          <a:blip r:embed="rId9" cstate="print">
            <a:alphaModFix/>
          </a:blip>
          <a:stretch>
            <a:fillRect/>
          </a:stretch>
        </p:blipFill>
        <p:spPr>
          <a:xfrm>
            <a:off x="13808298" y="4394627"/>
            <a:ext cx="2408044" cy="2284905"/>
          </a:xfrm>
          <a:prstGeom prst="rect">
            <a:avLst/>
          </a:prstGeom>
        </p:spPr>
      </p:pic>
      <p:sp>
        <p:nvSpPr>
          <p:cNvPr id="7223" name="文本"/>
          <p:cNvSpPr>
            <a:spLocks noGrp="1"/>
          </p:cNvSpPr>
          <p:nvPr>
            <p:ph type="ctrTitle"/>
          </p:nvPr>
        </p:nvSpPr>
        <p:spPr>
          <a:xfrm>
            <a:off x="14614176" y="4649287"/>
            <a:ext cx="796289" cy="1021206"/>
          </a:xfrm>
          <a:prstGeom prst="rect">
            <a:avLst/>
          </a:prstGeom>
        </p:spPr>
        <p:txBody>
          <a:bodyPr lIns="0" tIns="0" rIns="0" bIns="0">
            <a:noAutofit/>
          </a:bodyPr>
          <a:lstStyle/>
          <a:p>
            <a:pPr algn="ctr">
              <a:lnSpc>
                <a:spcPts val="13200"/>
              </a:lnSpc>
            </a:pPr>
            <a:r>
              <a:rPr lang="zh-CN" altLang="en-US" sz="11000" b="0" i="0" u="none" spc="0" dirty="0">
                <a:solidFill>
                  <a:srgbClr val="03567A">
                    <a:alpha val="100000"/>
                  </a:srgbClr>
                </a:solidFill>
                <a:latin typeface="Holy-Ravioli" charset="-122"/>
                <a:ea typeface="Holy-Ravioli" charset="-122"/>
                <a:cs typeface="Holy-Ravioli" charset="-122"/>
              </a:rPr>
              <a:t>3</a:t>
            </a:r>
            <a:endParaRPr kumimoji="1" lang="zh-CN" altLang="en-US" sz="2000" dirty="0">
              <a:solidFill>
                <a:srgbClr val="000000"/>
              </a:solidFill>
            </a:endParaRPr>
          </a:p>
        </p:txBody>
      </p:sp>
      <p:sp>
        <p:nvSpPr>
          <p:cNvPr id="8222" name="文本"/>
          <p:cNvSpPr>
            <a:spLocks noGrp="1"/>
          </p:cNvSpPr>
          <p:nvPr>
            <p:ph type="ctrTitle"/>
          </p:nvPr>
        </p:nvSpPr>
        <p:spPr>
          <a:xfrm>
            <a:off x="1027827" y="7313113"/>
            <a:ext cx="5140014" cy="562146"/>
          </a:xfrm>
          <a:prstGeom prst="rect">
            <a:avLst/>
          </a:prstGeom>
        </p:spPr>
        <p:txBody>
          <a:bodyPr lIns="0" tIns="0" rIns="0" bIns="0">
            <a:noAutofit/>
          </a:bodyPr>
          <a:lstStyle/>
          <a:p>
            <a:pPr algn="ctr">
              <a:lnSpc>
                <a:spcPts val="5400"/>
              </a:lnSpc>
            </a:pPr>
            <a:r>
              <a:rPr lang="zh-CN" altLang="zh-CN" dirty="0">
                <a:latin typeface="微软雅黑" panose="020B0503020204020204" pitchFamily="34" charset="-122"/>
                <a:ea typeface="微软雅黑" panose="020B0503020204020204" pitchFamily="34" charset="-122"/>
              </a:rPr>
              <a:t>融资及开发问题</a:t>
            </a:r>
            <a:endParaRPr kumimoji="1"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9337" name="文本"/>
          <p:cNvSpPr>
            <a:spLocks noGrp="1"/>
          </p:cNvSpPr>
          <p:nvPr>
            <p:ph type="ctrTitle"/>
          </p:nvPr>
        </p:nvSpPr>
        <p:spPr>
          <a:xfrm>
            <a:off x="1505290" y="8878350"/>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依托于开放的</a:t>
            </a:r>
            <a:r>
              <a:rPr lang="en-US" altLang="zh-CN" sz="2800" b="1" dirty="0">
                <a:solidFill>
                  <a:srgbClr val="4C4843">
                    <a:alpha val="100000"/>
                  </a:srgbClr>
                </a:solidFill>
                <a:latin typeface="Microsoft YaHei" charset="-122"/>
                <a:ea typeface="Microsoft YaHei" charset="-122"/>
                <a:cs typeface="Microsoft YaHei" charset="-122"/>
              </a:rPr>
              <a:t>API</a:t>
            </a:r>
            <a:r>
              <a:rPr lang="zh-CN" altLang="en-US" sz="2800" b="1" dirty="0">
                <a:solidFill>
                  <a:srgbClr val="4C4843">
                    <a:alpha val="100000"/>
                  </a:srgbClr>
                </a:solidFill>
                <a:latin typeface="Microsoft YaHei" charset="-122"/>
                <a:ea typeface="Microsoft YaHei" charset="-122"/>
                <a:cs typeface="Microsoft YaHei" charset="-122"/>
              </a:rPr>
              <a:t>平台和微信小程序开发者平台，开发成本较低。</a:t>
            </a:r>
            <a:endParaRPr kumimoji="1" lang="zh-CN" altLang="en-US" sz="2400" b="1" dirty="0">
              <a:solidFill>
                <a:srgbClr val="000000"/>
              </a:solidFill>
            </a:endParaRPr>
          </a:p>
        </p:txBody>
      </p:sp>
      <p:sp>
        <p:nvSpPr>
          <p:cNvPr id="10943" name="文本"/>
          <p:cNvSpPr>
            <a:spLocks noGrp="1"/>
          </p:cNvSpPr>
          <p:nvPr>
            <p:ph type="ctrTitle"/>
          </p:nvPr>
        </p:nvSpPr>
        <p:spPr>
          <a:xfrm>
            <a:off x="6414162" y="7313113"/>
            <a:ext cx="5436455" cy="562146"/>
          </a:xfrm>
          <a:prstGeom prst="rect">
            <a:avLst/>
          </a:prstGeom>
        </p:spPr>
        <p:txBody>
          <a:bodyPr lIns="0" tIns="0" rIns="0" bIns="0">
            <a:noAutofit/>
          </a:bodyPr>
          <a:lstStyle/>
          <a:p>
            <a:pPr algn="ctr">
              <a:lnSpc>
                <a:spcPts val="5400"/>
              </a:lnSpc>
            </a:pPr>
            <a:r>
              <a:rPr kumimoji="1" lang="zh-CN" altLang="en-US" dirty="0">
                <a:latin typeface="微软雅黑" panose="020B0503020204020204" pitchFamily="34" charset="-122"/>
                <a:ea typeface="微软雅黑" panose="020B0503020204020204" pitchFamily="34" charset="-122"/>
              </a:rPr>
              <a:t>用户信息安全问题</a:t>
            </a:r>
          </a:p>
        </p:txBody>
      </p:sp>
      <p:sp>
        <p:nvSpPr>
          <p:cNvPr id="12060" name="文本"/>
          <p:cNvSpPr>
            <a:spLocks noGrp="1"/>
          </p:cNvSpPr>
          <p:nvPr>
            <p:ph type="ctrTitle"/>
          </p:nvPr>
        </p:nvSpPr>
        <p:spPr>
          <a:xfrm>
            <a:off x="7136916" y="8922389"/>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网站遭受黑客攻击，依托腾讯云平台备份资料，确保信息不丢失。</a:t>
            </a:r>
            <a:br>
              <a:rPr lang="zh-CN" altLang="en-US" sz="2800" b="1" dirty="0">
                <a:solidFill>
                  <a:srgbClr val="4C4843">
                    <a:alpha val="100000"/>
                  </a:srgbClr>
                </a:solidFill>
                <a:latin typeface="Microsoft YaHei" charset="-122"/>
                <a:ea typeface="Microsoft YaHei" charset="-122"/>
                <a:cs typeface="Microsoft YaHei" charset="-122"/>
              </a:rPr>
            </a:br>
            <a:endParaRPr kumimoji="1" lang="zh-CN" altLang="en-US" sz="2400" b="1" dirty="0">
              <a:solidFill>
                <a:srgbClr val="000000"/>
              </a:solidFill>
            </a:endParaRPr>
          </a:p>
        </p:txBody>
      </p:sp>
      <p:sp>
        <p:nvSpPr>
          <p:cNvPr id="13667" name="文本"/>
          <p:cNvSpPr>
            <a:spLocks noGrp="1"/>
          </p:cNvSpPr>
          <p:nvPr>
            <p:ph type="ctrTitle"/>
          </p:nvPr>
        </p:nvSpPr>
        <p:spPr>
          <a:xfrm>
            <a:off x="12427256" y="7313113"/>
            <a:ext cx="5140014" cy="562146"/>
          </a:xfrm>
          <a:prstGeom prst="rect">
            <a:avLst/>
          </a:prstGeom>
        </p:spPr>
        <p:txBody>
          <a:bodyPr lIns="0" tIns="0" rIns="0" bIns="0">
            <a:noAutofit/>
          </a:bodyPr>
          <a:lstStyle/>
          <a:p>
            <a:pPr algn="ctr">
              <a:lnSpc>
                <a:spcPts val="5400"/>
              </a:lnSpc>
            </a:pPr>
            <a:r>
              <a:rPr lang="zh-CN" altLang="en-US" dirty="0"/>
              <a:t>用户</a:t>
            </a:r>
            <a:r>
              <a:rPr lang="zh-CN" altLang="zh-CN" dirty="0"/>
              <a:t>管理问题</a:t>
            </a:r>
            <a:endParaRPr kumimoji="1" lang="zh-CN" altLang="en-US" sz="2000" dirty="0">
              <a:solidFill>
                <a:srgbClr val="000000"/>
              </a:solidFill>
            </a:endParaRPr>
          </a:p>
        </p:txBody>
      </p:sp>
      <p:sp>
        <p:nvSpPr>
          <p:cNvPr id="14785" name="文本"/>
          <p:cNvSpPr>
            <a:spLocks noGrp="1"/>
          </p:cNvSpPr>
          <p:nvPr>
            <p:ph type="ctrTitle"/>
          </p:nvPr>
        </p:nvSpPr>
        <p:spPr>
          <a:xfrm>
            <a:off x="12938597" y="8996560"/>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依托微信平台统一管理，安全稳定。</a:t>
            </a:r>
          </a:p>
        </p:txBody>
      </p:sp>
      <p:sp>
        <p:nvSpPr>
          <p:cNvPr id="16393" name="文本"/>
          <p:cNvSpPr>
            <a:spLocks noGrp="1"/>
          </p:cNvSpPr>
          <p:nvPr>
            <p:ph type="ctrTitle"/>
          </p:nvPr>
        </p:nvSpPr>
        <p:spPr>
          <a:xfrm>
            <a:off x="18203906" y="7313113"/>
            <a:ext cx="5140014" cy="562146"/>
          </a:xfrm>
          <a:prstGeom prst="rect">
            <a:avLst/>
          </a:prstGeom>
        </p:spPr>
        <p:txBody>
          <a:bodyPr lIns="0" tIns="0" rIns="0" bIns="0">
            <a:noAutofit/>
          </a:bodyPr>
          <a:lstStyle/>
          <a:p>
            <a:pPr algn="ctr">
              <a:lnSpc>
                <a:spcPts val="5400"/>
              </a:lnSpc>
            </a:pPr>
            <a:r>
              <a:rPr lang="zh-CN" altLang="zh-CN" dirty="0"/>
              <a:t>政策问题</a:t>
            </a:r>
            <a:endParaRPr kumimoji="1" lang="zh-CN" altLang="en-US" sz="2000" dirty="0">
              <a:solidFill>
                <a:srgbClr val="000000"/>
              </a:solidFill>
            </a:endParaRPr>
          </a:p>
        </p:txBody>
      </p:sp>
      <p:sp>
        <p:nvSpPr>
          <p:cNvPr id="17511" name="文本"/>
          <p:cNvSpPr>
            <a:spLocks noGrp="1"/>
          </p:cNvSpPr>
          <p:nvPr>
            <p:ph type="ctrTitle"/>
          </p:nvPr>
        </p:nvSpPr>
        <p:spPr>
          <a:xfrm>
            <a:off x="18655251" y="8996560"/>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如果平台进入校园这一路径被阻拦，则平台的推广将面临很大的问题。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
                                        </p:tgtEl>
                                        <p:attrNameLst>
                                          <p:attrName>style.visibility</p:attrName>
                                        </p:attrNameLst>
                                      </p:cBhvr>
                                      <p:to>
                                        <p:strVal val="visible"/>
                                      </p:to>
                                    </p:set>
                                    <p:animEffect transition="in" filter="fade">
                                      <p:cBhvr>
                                        <p:cTn id="7" dur="500"/>
                                        <p:tgtEl>
                                          <p:spTgt spid="23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23"/>
                                        </p:tgtEl>
                                        <p:attrNameLst>
                                          <p:attrName>style.visibility</p:attrName>
                                        </p:attrNameLst>
                                      </p:cBhvr>
                                      <p:to>
                                        <p:strVal val="visible"/>
                                      </p:to>
                                    </p:set>
                                    <p:animEffect transition="in" filter="fade">
                                      <p:cBhvr>
                                        <p:cTn id="10" dur="500"/>
                                        <p:tgtEl>
                                          <p:spTgt spid="28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22"/>
                                        </p:tgtEl>
                                        <p:attrNameLst>
                                          <p:attrName>style.visibility</p:attrName>
                                        </p:attrNameLst>
                                      </p:cBhvr>
                                      <p:to>
                                        <p:strVal val="visible"/>
                                      </p:to>
                                    </p:set>
                                    <p:animEffect transition="in" filter="fade">
                                      <p:cBhvr>
                                        <p:cTn id="13" dur="500"/>
                                        <p:tgtEl>
                                          <p:spTgt spid="8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337"/>
                                        </p:tgtEl>
                                        <p:attrNameLst>
                                          <p:attrName>style.visibility</p:attrName>
                                        </p:attrNameLst>
                                      </p:cBhvr>
                                      <p:to>
                                        <p:strVal val="visible"/>
                                      </p:to>
                                    </p:set>
                                    <p:animEffect transition="in" filter="fade">
                                      <p:cBhvr>
                                        <p:cTn id="16" dur="500"/>
                                        <p:tgtEl>
                                          <p:spTgt spid="93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756"/>
                                        </p:tgtEl>
                                        <p:attrNameLst>
                                          <p:attrName>style.visibility</p:attrName>
                                        </p:attrNameLst>
                                      </p:cBhvr>
                                      <p:to>
                                        <p:strVal val="visible"/>
                                      </p:to>
                                    </p:set>
                                    <p:animEffect transition="in" filter="fade">
                                      <p:cBhvr>
                                        <p:cTn id="21" dur="500"/>
                                        <p:tgtEl>
                                          <p:spTgt spid="5756"/>
                                        </p:tgtEl>
                                      </p:cBhvr>
                                    </p:animEffect>
                                  </p:childTnLst>
                                </p:cTn>
                              </p:par>
                              <p:par>
                                <p:cTn id="22" presetID="10" presetClass="entr" presetSubtype="0" fill="hold" nodeType="withEffect">
                                  <p:stCondLst>
                                    <p:cond delay="0"/>
                                  </p:stCondLst>
                                  <p:childTnLst>
                                    <p:set>
                                      <p:cBhvr>
                                        <p:cTn id="23" dur="1" fill="hold">
                                          <p:stCondLst>
                                            <p:cond delay="0"/>
                                          </p:stCondLst>
                                        </p:cTn>
                                        <p:tgtEl>
                                          <p:spTgt spid="5288"/>
                                        </p:tgtEl>
                                        <p:attrNameLst>
                                          <p:attrName>style.visibility</p:attrName>
                                        </p:attrNameLst>
                                      </p:cBhvr>
                                      <p:to>
                                        <p:strVal val="visible"/>
                                      </p:to>
                                    </p:set>
                                    <p:animEffect transition="in" filter="fade">
                                      <p:cBhvr>
                                        <p:cTn id="24" dur="500"/>
                                        <p:tgtEl>
                                          <p:spTgt spid="528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943"/>
                                        </p:tgtEl>
                                        <p:attrNameLst>
                                          <p:attrName>style.visibility</p:attrName>
                                        </p:attrNameLst>
                                      </p:cBhvr>
                                      <p:to>
                                        <p:strVal val="visible"/>
                                      </p:to>
                                    </p:set>
                                    <p:animEffect transition="in" filter="fade">
                                      <p:cBhvr>
                                        <p:cTn id="27" dur="500"/>
                                        <p:tgtEl>
                                          <p:spTgt spid="109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060"/>
                                        </p:tgtEl>
                                        <p:attrNameLst>
                                          <p:attrName>style.visibility</p:attrName>
                                        </p:attrNameLst>
                                      </p:cBhvr>
                                      <p:to>
                                        <p:strVal val="visible"/>
                                      </p:to>
                                    </p:set>
                                    <p:animEffect transition="in" filter="fade">
                                      <p:cBhvr>
                                        <p:cTn id="30" dur="500"/>
                                        <p:tgtEl>
                                          <p:spTgt spid="1206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223"/>
                                        </p:tgtEl>
                                        <p:attrNameLst>
                                          <p:attrName>style.visibility</p:attrName>
                                        </p:attrNameLst>
                                      </p:cBhvr>
                                      <p:to>
                                        <p:strVal val="visible"/>
                                      </p:to>
                                    </p:set>
                                    <p:animEffect transition="in" filter="fade">
                                      <p:cBhvr>
                                        <p:cTn id="35" dur="500"/>
                                        <p:tgtEl>
                                          <p:spTgt spid="7223"/>
                                        </p:tgtEl>
                                      </p:cBhvr>
                                    </p:animEffect>
                                  </p:childTnLst>
                                </p:cTn>
                              </p:par>
                              <p:par>
                                <p:cTn id="36" presetID="10" presetClass="entr" presetSubtype="0" fill="hold" nodeType="withEffect">
                                  <p:stCondLst>
                                    <p:cond delay="0"/>
                                  </p:stCondLst>
                                  <p:childTnLst>
                                    <p:set>
                                      <p:cBhvr>
                                        <p:cTn id="37" dur="1" fill="hold">
                                          <p:stCondLst>
                                            <p:cond delay="0"/>
                                          </p:stCondLst>
                                        </p:cTn>
                                        <p:tgtEl>
                                          <p:spTgt spid="6753"/>
                                        </p:tgtEl>
                                        <p:attrNameLst>
                                          <p:attrName>style.visibility</p:attrName>
                                        </p:attrNameLst>
                                      </p:cBhvr>
                                      <p:to>
                                        <p:strVal val="visible"/>
                                      </p:to>
                                    </p:set>
                                    <p:animEffect transition="in" filter="fade">
                                      <p:cBhvr>
                                        <p:cTn id="38" dur="500"/>
                                        <p:tgtEl>
                                          <p:spTgt spid="67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667"/>
                                        </p:tgtEl>
                                        <p:attrNameLst>
                                          <p:attrName>style.visibility</p:attrName>
                                        </p:attrNameLst>
                                      </p:cBhvr>
                                      <p:to>
                                        <p:strVal val="visible"/>
                                      </p:to>
                                    </p:set>
                                    <p:animEffect transition="in" filter="fade">
                                      <p:cBhvr>
                                        <p:cTn id="41" dur="500"/>
                                        <p:tgtEl>
                                          <p:spTgt spid="1366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785"/>
                                        </p:tgtEl>
                                        <p:attrNameLst>
                                          <p:attrName>style.visibility</p:attrName>
                                        </p:attrNameLst>
                                      </p:cBhvr>
                                      <p:to>
                                        <p:strVal val="visible"/>
                                      </p:to>
                                    </p:set>
                                    <p:animEffect transition="in" filter="fade">
                                      <p:cBhvr>
                                        <p:cTn id="44" dur="500"/>
                                        <p:tgtEl>
                                          <p:spTgt spid="1478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289"/>
                                        </p:tgtEl>
                                        <p:attrNameLst>
                                          <p:attrName>style.visibility</p:attrName>
                                        </p:attrNameLst>
                                      </p:cBhvr>
                                      <p:to>
                                        <p:strVal val="visible"/>
                                      </p:to>
                                    </p:set>
                                    <p:animEffect transition="in" filter="fade">
                                      <p:cBhvr>
                                        <p:cTn id="49" dur="500"/>
                                        <p:tgtEl>
                                          <p:spTgt spid="4289"/>
                                        </p:tgtEl>
                                      </p:cBhvr>
                                    </p:animEffect>
                                  </p:childTnLst>
                                </p:cTn>
                              </p:par>
                              <p:par>
                                <p:cTn id="50" presetID="10" presetClass="entr" presetSubtype="0" fill="hold" nodeType="withEffect">
                                  <p:stCondLst>
                                    <p:cond delay="0"/>
                                  </p:stCondLst>
                                  <p:childTnLst>
                                    <p:set>
                                      <p:cBhvr>
                                        <p:cTn id="51" dur="1" fill="hold">
                                          <p:stCondLst>
                                            <p:cond delay="0"/>
                                          </p:stCondLst>
                                        </p:cTn>
                                        <p:tgtEl>
                                          <p:spTgt spid="3820"/>
                                        </p:tgtEl>
                                        <p:attrNameLst>
                                          <p:attrName>style.visibility</p:attrName>
                                        </p:attrNameLst>
                                      </p:cBhvr>
                                      <p:to>
                                        <p:strVal val="visible"/>
                                      </p:to>
                                    </p:set>
                                    <p:animEffect transition="in" filter="fade">
                                      <p:cBhvr>
                                        <p:cTn id="52" dur="500"/>
                                        <p:tgtEl>
                                          <p:spTgt spid="38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393"/>
                                        </p:tgtEl>
                                        <p:attrNameLst>
                                          <p:attrName>style.visibility</p:attrName>
                                        </p:attrNameLst>
                                      </p:cBhvr>
                                      <p:to>
                                        <p:strVal val="visible"/>
                                      </p:to>
                                    </p:set>
                                    <p:animEffect transition="in" filter="fade">
                                      <p:cBhvr>
                                        <p:cTn id="55" dur="500"/>
                                        <p:tgtEl>
                                          <p:spTgt spid="1639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511"/>
                                        </p:tgtEl>
                                        <p:attrNameLst>
                                          <p:attrName>style.visibility</p:attrName>
                                        </p:attrNameLst>
                                      </p:cBhvr>
                                      <p:to>
                                        <p:strVal val="visible"/>
                                      </p:to>
                                    </p:set>
                                    <p:animEffect transition="in" filter="fade">
                                      <p:cBhvr>
                                        <p:cTn id="58" dur="500"/>
                                        <p:tgtEl>
                                          <p:spTgt spid="17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3" grpId="0"/>
      <p:bldP spid="4289" grpId="0"/>
      <p:bldP spid="5756" grpId="0"/>
      <p:bldP spid="7223" grpId="0"/>
      <p:bldP spid="8222" grpId="0"/>
      <p:bldP spid="9337" grpId="0"/>
      <p:bldP spid="10943" grpId="0"/>
      <p:bldP spid="12060" grpId="0"/>
      <p:bldP spid="13667" grpId="0"/>
      <p:bldP spid="14785" grpId="0"/>
      <p:bldP spid="16393" grpId="0"/>
      <p:bldP spid="175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207249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3230172"/>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5507479"/>
            <a:ext cx="25577962" cy="7140414"/>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729663"/>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710998"/>
            <a:ext cx="4754865" cy="4754865"/>
          </a:xfrm>
          <a:prstGeom prst="rect">
            <a:avLst/>
          </a:prstGeom>
        </p:spPr>
      </p:pic>
      <p:sp>
        <p:nvSpPr>
          <p:cNvPr id="2339" name="文本"/>
          <p:cNvSpPr>
            <a:spLocks noGrp="1"/>
          </p:cNvSpPr>
          <p:nvPr>
            <p:ph type="ctrTitle"/>
          </p:nvPr>
        </p:nvSpPr>
        <p:spPr>
          <a:xfrm>
            <a:off x="822997" y="236649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dirty="0">
                <a:solidFill>
                  <a:srgbClr val="FFFFFF">
                    <a:alpha val="100000"/>
                  </a:srgbClr>
                </a:solidFill>
                <a:latin typeface="BlackOpsOne-Regular" charset="-122"/>
                <a:ea typeface="BlackOpsOne-Regular" charset="-122"/>
                <a:cs typeface="BlackOpsOne-Regular" charset="-122"/>
              </a:rPr>
              <a:t>8</a:t>
            </a:r>
            <a:endParaRPr kumimoji="1" lang="zh-CN" altLang="en-US" sz="2000" dirty="0">
              <a:solidFill>
                <a:srgbClr val="000000"/>
              </a:solidFill>
            </a:endParaRPr>
          </a:p>
        </p:txBody>
      </p:sp>
      <p:sp>
        <p:nvSpPr>
          <p:cNvPr id="3361" name="文本"/>
          <p:cNvSpPr>
            <a:spLocks noGrp="1"/>
          </p:cNvSpPr>
          <p:nvPr>
            <p:ph type="ctrTitle"/>
          </p:nvPr>
        </p:nvSpPr>
        <p:spPr>
          <a:xfrm>
            <a:off x="6118204" y="2202768"/>
            <a:ext cx="9262004" cy="1068047"/>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总结展望</a:t>
            </a:r>
          </a:p>
        </p:txBody>
      </p:sp>
      <p:sp>
        <p:nvSpPr>
          <p:cNvPr id="4474" name="文本"/>
          <p:cNvSpPr>
            <a:spLocks noGrp="1"/>
          </p:cNvSpPr>
          <p:nvPr>
            <p:ph type="ctrTitle"/>
          </p:nvPr>
        </p:nvSpPr>
        <p:spPr>
          <a:xfrm>
            <a:off x="6007234" y="3792636"/>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Summary and Prospect</a:t>
            </a:r>
            <a:endParaRPr kumimoji="1" lang="zh-CN" altLang="en-US" sz="2000" dirty="0">
              <a:solidFill>
                <a:srgbClr val="000000"/>
              </a:solidFill>
            </a:endParaRPr>
          </a:p>
        </p:txBody>
      </p:sp>
      <p:sp>
        <p:nvSpPr>
          <p:cNvPr id="3" name="文本框 2">
            <a:extLst>
              <a:ext uri="{FF2B5EF4-FFF2-40B4-BE49-F238E27FC236}">
                <a16:creationId xmlns:a16="http://schemas.microsoft.com/office/drawing/2014/main" id="{36719EE7-B187-49F3-ACA3-25FE9286EB75}"/>
              </a:ext>
            </a:extLst>
          </p:cNvPr>
          <p:cNvSpPr txBox="1"/>
          <p:nvPr/>
        </p:nvSpPr>
        <p:spPr>
          <a:xfrm>
            <a:off x="2873830" y="6697729"/>
            <a:ext cx="20054066" cy="5109091"/>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在教学现代化的今天，既要杜绝“手机控”，又要发展智慧学习，成为了一大难题。这时，“即刻图谱”应运而生，立足教学一线，满足广大师生的教学需求，以项目式学习为基础导向，锻炼学生跨学科学习的综合能力。不再是一味的网络课堂，而是线上线下的良好互动。通过知识图谱拉总线，为学生构建清晰完整的知识框架，提供触手可及的知识链接，辅以词云复习知识点，快速回顾所学知识，符合抗遗忘曲线理论。现在，“即刻图谱”讲与“虚谷物联”合作，试水</a:t>
            </a:r>
            <a:r>
              <a:rPr lang="en-US" altLang="zh-CN" sz="4400" dirty="0">
                <a:latin typeface="微软雅黑" panose="020B0503020204020204" pitchFamily="34" charset="-122"/>
                <a:ea typeface="微软雅黑" panose="020B0503020204020204" pitchFamily="34" charset="-122"/>
              </a:rPr>
              <a:t>STEAM</a:t>
            </a:r>
            <a:r>
              <a:rPr lang="zh-CN" altLang="en-US" sz="4400" dirty="0">
                <a:latin typeface="微软雅黑" panose="020B0503020204020204" pitchFamily="34" charset="-122"/>
                <a:ea typeface="微软雅黑" panose="020B0503020204020204" pitchFamily="34" charset="-122"/>
              </a:rPr>
              <a:t>教育。“即刻图谱”的应用前景一片光明。</a:t>
            </a:r>
          </a:p>
          <a:p>
            <a:endParaRPr lang="zh-CN" altLang="en-US" dirty="0"/>
          </a:p>
        </p:txBody>
      </p:sp>
    </p:spTree>
    <p:extLst>
      <p:ext uri="{BB962C8B-B14F-4D97-AF65-F5344CB8AC3E}">
        <p14:creationId xmlns:p14="http://schemas.microsoft.com/office/powerpoint/2010/main" val="1539347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207249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3230172"/>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152400" y="5309721"/>
            <a:ext cx="26041350" cy="6367929"/>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729663"/>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710998"/>
            <a:ext cx="4754865" cy="4754865"/>
          </a:xfrm>
          <a:prstGeom prst="rect">
            <a:avLst/>
          </a:prstGeom>
        </p:spPr>
      </p:pic>
      <p:sp>
        <p:nvSpPr>
          <p:cNvPr id="2339" name="文本"/>
          <p:cNvSpPr>
            <a:spLocks noGrp="1"/>
          </p:cNvSpPr>
          <p:nvPr>
            <p:ph type="ctrTitle" idx="4294967295"/>
          </p:nvPr>
        </p:nvSpPr>
        <p:spPr>
          <a:xfrm>
            <a:off x="822997" y="236649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9</a:t>
            </a:r>
            <a:endParaRPr kumimoji="1" lang="zh-CN" altLang="en-US" sz="2000" dirty="0">
              <a:solidFill>
                <a:srgbClr val="000000"/>
              </a:solidFill>
            </a:endParaRPr>
          </a:p>
        </p:txBody>
      </p:sp>
      <p:sp>
        <p:nvSpPr>
          <p:cNvPr id="3361" name="文本"/>
          <p:cNvSpPr>
            <a:spLocks noGrp="1"/>
          </p:cNvSpPr>
          <p:nvPr>
            <p:ph type="ctrTitle" idx="4294967295"/>
          </p:nvPr>
        </p:nvSpPr>
        <p:spPr>
          <a:xfrm>
            <a:off x="6118204" y="2202768"/>
            <a:ext cx="9262004" cy="1068047"/>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致谢</a:t>
            </a:r>
          </a:p>
        </p:txBody>
      </p:sp>
      <p:sp>
        <p:nvSpPr>
          <p:cNvPr id="4474" name="文本"/>
          <p:cNvSpPr>
            <a:spLocks noGrp="1"/>
          </p:cNvSpPr>
          <p:nvPr>
            <p:ph type="ctrTitle" idx="4294967295"/>
          </p:nvPr>
        </p:nvSpPr>
        <p:spPr>
          <a:xfrm>
            <a:off x="6118205" y="4194942"/>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Expressing Gratitude</a:t>
            </a:r>
            <a:endParaRPr kumimoji="1" lang="zh-CN" altLang="en-US" sz="2000" dirty="0">
              <a:solidFill>
                <a:srgbClr val="000000"/>
              </a:solidFill>
            </a:endParaRPr>
          </a:p>
        </p:txBody>
      </p:sp>
      <p:sp>
        <p:nvSpPr>
          <p:cNvPr id="3" name="文本框 2">
            <a:extLst>
              <a:ext uri="{FF2B5EF4-FFF2-40B4-BE49-F238E27FC236}">
                <a16:creationId xmlns:a16="http://schemas.microsoft.com/office/drawing/2014/main" id="{36719EE7-B187-49F3-ACA3-25FE9286EB75}"/>
              </a:ext>
            </a:extLst>
          </p:cNvPr>
          <p:cNvSpPr txBox="1"/>
          <p:nvPr/>
        </p:nvSpPr>
        <p:spPr>
          <a:xfrm>
            <a:off x="2873830" y="6697729"/>
            <a:ext cx="20054066" cy="2585323"/>
          </a:xfrm>
          <a:prstGeom prst="rect">
            <a:avLst/>
          </a:prstGeom>
          <a:noFill/>
        </p:spPr>
        <p:txBody>
          <a:bodyPr wrap="square" rtlCol="0">
            <a:spAutoFit/>
          </a:bodyPr>
          <a:lstStyle/>
          <a:p>
            <a:r>
              <a:rPr lang="zh-CN" altLang="zh-CN" sz="4800" b="1" dirty="0"/>
              <a:t>作者要感谢给以帮助的老师和同学们，他们的极其宝贵的意见促成了这个文档的完成。 此外，作者要感谢中国电子学会创客教育专家委员会对这项工作的支持。</a:t>
            </a:r>
          </a:p>
          <a:p>
            <a:endParaRPr lang="zh-CN" altLang="en-US" dirty="0"/>
          </a:p>
        </p:txBody>
      </p:sp>
    </p:spTree>
    <p:extLst>
      <p:ext uri="{BB962C8B-B14F-4D97-AF65-F5344CB8AC3E}">
        <p14:creationId xmlns:p14="http://schemas.microsoft.com/office/powerpoint/2010/main" val="307082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945024" y="6212627"/>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1</a:t>
            </a:r>
            <a:endParaRPr kumimoji="1" lang="zh-CN" altLang="en-US" sz="2000" dirty="0">
              <a:solidFill>
                <a:srgbClr val="000000"/>
              </a:solidFill>
            </a:endParaRPr>
          </a:p>
        </p:txBody>
      </p:sp>
      <p:sp>
        <p:nvSpPr>
          <p:cNvPr id="3361" name="文本"/>
          <p:cNvSpPr>
            <a:spLocks noGrp="1"/>
          </p:cNvSpPr>
          <p:nvPr>
            <p:ph type="ctrTitle"/>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项目概述</a:t>
            </a:r>
            <a:endParaRPr kumimoji="1" lang="zh-CN" altLang="en-US" sz="2000" dirty="0">
              <a:solidFill>
                <a:srgbClr val="000000"/>
              </a:solidFill>
            </a:endParaRPr>
          </a:p>
        </p:txBody>
      </p:sp>
      <p:sp>
        <p:nvSpPr>
          <p:cNvPr id="4474" name="文本"/>
          <p:cNvSpPr>
            <a:spLocks noGrp="1"/>
          </p:cNvSpPr>
          <p:nvPr>
            <p:ph type="ctrTitle"/>
          </p:nvPr>
        </p:nvSpPr>
        <p:spPr>
          <a:xfrm>
            <a:off x="6118204" y="7125892"/>
            <a:ext cx="12147590" cy="412463"/>
          </a:xfrm>
          <a:prstGeom prst="rect">
            <a:avLst/>
          </a:prstGeom>
        </p:spPr>
        <p:txBody>
          <a:bodyPr lIns="0" tIns="0" rIns="0" bIns="0">
            <a:noAutofit/>
          </a:bodyPr>
          <a:lstStyle/>
          <a:p>
            <a:pPr algn="l">
              <a:lnSpc>
                <a:spcPts val="5331"/>
              </a:lnSpc>
            </a:pPr>
            <a:r>
              <a:rPr lang="en-US" altLang="zh-CN" sz="4442" dirty="0">
                <a:solidFill>
                  <a:srgbClr val="FAA041">
                    <a:alpha val="100000"/>
                  </a:srgbClr>
                </a:solidFill>
                <a:latin typeface="Cinzel-Bold" charset="-122"/>
                <a:ea typeface="Cinzel-Bold" charset="-122"/>
                <a:cs typeface="Cinzel-Bold" charset="-122"/>
              </a:rPr>
              <a:t>Project</a:t>
            </a:r>
            <a:r>
              <a:rPr lang="zh-CN" altLang="en-US" sz="4442" b="0" i="0" u="none" spc="0" dirty="0">
                <a:solidFill>
                  <a:srgbClr val="FAA041">
                    <a:alpha val="100000"/>
                  </a:srgbClr>
                </a:solidFill>
                <a:latin typeface="Cinzel-Bold" charset="-122"/>
                <a:ea typeface="Cinzel-Bold" charset="-122"/>
                <a:cs typeface="Cinzel-Bold" charset="-122"/>
              </a:rPr>
              <a:t> overview.</a:t>
            </a: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sp>
        <p:nvSpPr>
          <p:cNvPr id="469" name="文本"/>
          <p:cNvSpPr>
            <a:spLocks noGrp="1"/>
          </p:cNvSpPr>
          <p:nvPr>
            <p:ph type="ctrTitle"/>
          </p:nvPr>
        </p:nvSpPr>
        <p:spPr>
          <a:xfrm>
            <a:off x="4209141" y="5244720"/>
            <a:ext cx="14389339" cy="1501675"/>
          </a:xfrm>
          <a:prstGeom prst="rect">
            <a:avLst/>
          </a:prstGeom>
        </p:spPr>
        <p:txBody>
          <a:bodyPr lIns="0" tIns="0" rIns="0" bIns="0">
            <a:noAutofit/>
          </a:bodyPr>
          <a:lstStyle/>
          <a:p>
            <a:pPr algn="l">
              <a:lnSpc>
                <a:spcPts val="14400"/>
              </a:lnSpc>
            </a:pPr>
            <a:r>
              <a:rPr lang="zh-CN" altLang="en-US" sz="12000" b="0" i="0" u="none" spc="900" dirty="0">
                <a:solidFill>
                  <a:srgbClr val="FFFFFF">
                    <a:alpha val="100000"/>
                  </a:srgbClr>
                </a:solidFill>
                <a:latin typeface="Microsoft YaHei" charset="-122"/>
                <a:ea typeface="Microsoft YaHei" charset="-122"/>
                <a:cs typeface="Microsoft YaHei" charset="-122"/>
              </a:rPr>
              <a:t>感谢您的</a:t>
            </a:r>
            <a:r>
              <a:rPr lang="zh-CN" altLang="en-US" sz="12000" spc="900" dirty="0">
                <a:solidFill>
                  <a:srgbClr val="FFFFFF">
                    <a:alpha val="100000"/>
                  </a:srgbClr>
                </a:solidFill>
                <a:latin typeface="Microsoft YaHei" charset="-122"/>
                <a:ea typeface="Microsoft YaHei" charset="-122"/>
                <a:cs typeface="Microsoft YaHei" charset="-122"/>
              </a:rPr>
              <a:t>指导</a:t>
            </a:r>
            <a:r>
              <a:rPr lang="zh-CN" altLang="en-US" sz="12000" b="0" i="0" u="none" spc="900" dirty="0">
                <a:solidFill>
                  <a:srgbClr val="FFFFFF">
                    <a:alpha val="100000"/>
                  </a:srgbClr>
                </a:solidFill>
                <a:latin typeface="Microsoft YaHei" charset="-122"/>
                <a:ea typeface="Microsoft YaHei" charset="-122"/>
                <a:cs typeface="Microsoft YaHei" charset="-122"/>
              </a:rPr>
              <a:t>​</a:t>
            </a:r>
            <a:endParaRPr kumimoji="1" lang="zh-CN" altLang="en-US" sz="2000" dirty="0">
              <a:solidFill>
                <a:srgbClr val="000000"/>
              </a:solidFill>
            </a:endParaRPr>
          </a:p>
        </p:txBody>
      </p:sp>
      <p:pic>
        <p:nvPicPr>
          <p:cNvPr id="1483" name="Picture" descr="Picture"/>
          <p:cNvPicPr>
            <a:picLocks noChangeAspect="1"/>
          </p:cNvPicPr>
          <p:nvPr/>
        </p:nvPicPr>
        <p:blipFill>
          <a:blip r:embed="rId3" cstate="print">
            <a:alphaModFix/>
          </a:blip>
          <a:stretch>
            <a:fillRect/>
          </a:stretch>
        </p:blipFill>
        <p:spPr>
          <a:xfrm>
            <a:off x="2680101" y="2459561"/>
            <a:ext cx="112515" cy="9325823"/>
          </a:xfrm>
          <a:prstGeom prst="rect">
            <a:avLst/>
          </a:prstGeom>
        </p:spPr>
      </p:pic>
      <p:pic>
        <p:nvPicPr>
          <p:cNvPr id="1950" name="Picture" descr="Picture"/>
          <p:cNvPicPr>
            <a:picLocks noChangeAspect="1"/>
          </p:cNvPicPr>
          <p:nvPr/>
        </p:nvPicPr>
        <p:blipFill>
          <a:blip r:embed="rId4" cstate="print">
            <a:alphaModFix/>
          </a:blip>
          <a:stretch>
            <a:fillRect/>
          </a:stretch>
        </p:blipFill>
        <p:spPr>
          <a:xfrm rot="16200000">
            <a:off x="5439915" y="-300251"/>
            <a:ext cx="112515" cy="5632142"/>
          </a:xfrm>
          <a:prstGeom prst="rect">
            <a:avLst/>
          </a:prstGeom>
        </p:spPr>
      </p:pic>
      <p:pic>
        <p:nvPicPr>
          <p:cNvPr id="2424" name="Picture" descr="Picture"/>
          <p:cNvPicPr>
            <a:picLocks noChangeAspect="1"/>
          </p:cNvPicPr>
          <p:nvPr/>
        </p:nvPicPr>
        <p:blipFill>
          <a:blip r:embed="rId5" cstate="print">
            <a:alphaModFix/>
          </a:blip>
          <a:stretch>
            <a:fillRect/>
          </a:stretch>
        </p:blipFill>
        <p:spPr>
          <a:xfrm rot="21600000">
            <a:off x="8255986" y="2459805"/>
            <a:ext cx="112515" cy="1950169"/>
          </a:xfrm>
          <a:prstGeom prst="rect">
            <a:avLst/>
          </a:prstGeom>
        </p:spPr>
      </p:pic>
      <p:pic>
        <p:nvPicPr>
          <p:cNvPr id="2898" name="Picture" descr="Picture"/>
          <p:cNvPicPr>
            <a:picLocks noChangeAspect="1"/>
          </p:cNvPicPr>
          <p:nvPr/>
        </p:nvPicPr>
        <p:blipFill>
          <a:blip r:embed="rId4" cstate="print">
            <a:alphaModFix/>
          </a:blip>
          <a:stretch>
            <a:fillRect/>
          </a:stretch>
        </p:blipFill>
        <p:spPr>
          <a:xfrm rot="16200000">
            <a:off x="5439915" y="8969314"/>
            <a:ext cx="112515" cy="5632142"/>
          </a:xfrm>
          <a:prstGeom prst="rect">
            <a:avLst/>
          </a:prstGeom>
        </p:spPr>
      </p:pic>
      <p:pic>
        <p:nvPicPr>
          <p:cNvPr id="3372" name="Picture" descr="Picture"/>
          <p:cNvPicPr>
            <a:picLocks noChangeAspect="1"/>
          </p:cNvPicPr>
          <p:nvPr/>
        </p:nvPicPr>
        <p:blipFill>
          <a:blip r:embed="rId5" cstate="print">
            <a:alphaModFix/>
          </a:blip>
          <a:stretch>
            <a:fillRect/>
          </a:stretch>
        </p:blipFill>
        <p:spPr>
          <a:xfrm rot="21600000">
            <a:off x="8226987" y="9905456"/>
            <a:ext cx="112515" cy="1950169"/>
          </a:xfrm>
          <a:prstGeom prst="rect">
            <a:avLst/>
          </a:prstGeom>
        </p:spPr>
      </p:pic>
      <p:sp>
        <p:nvSpPr>
          <p:cNvPr id="3846" name="文本"/>
          <p:cNvSpPr>
            <a:spLocks noGrp="1"/>
          </p:cNvSpPr>
          <p:nvPr>
            <p:ph type="ctrTitle"/>
          </p:nvPr>
        </p:nvSpPr>
        <p:spPr>
          <a:xfrm rot="21600000">
            <a:off x="4209141" y="7229803"/>
            <a:ext cx="12251689" cy="604265"/>
          </a:xfrm>
          <a:prstGeom prst="rect">
            <a:avLst/>
          </a:prstGeom>
        </p:spPr>
        <p:txBody>
          <a:bodyPr lIns="0" tIns="0" rIns="0" bIns="0">
            <a:noAutofit/>
          </a:bodyPr>
          <a:lstStyle/>
          <a:p>
            <a:pPr algn="l">
              <a:lnSpc>
                <a:spcPts val="7800"/>
              </a:lnSpc>
            </a:pPr>
            <a:r>
              <a:rPr lang="zh-CN" altLang="en-US" sz="6500" b="0" i="0" u="none" spc="0" dirty="0">
                <a:solidFill>
                  <a:srgbClr val="FAA041">
                    <a:alpha val="100000"/>
                  </a:srgbClr>
                </a:solidFill>
                <a:latin typeface="Cinzel-Bold" charset="-122"/>
                <a:ea typeface="Cinzel-Bold" charset="-122"/>
                <a:cs typeface="Cinzel-Bold" charset="-122"/>
              </a:rPr>
              <a:t>Thank you for listening.</a:t>
            </a: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8"/>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485661" y="2302500"/>
            <a:ext cx="5856714" cy="1285513"/>
          </a:xfrm>
          <a:prstGeom prst="rect">
            <a:avLst/>
          </a:prstGeom>
        </p:spPr>
      </p:pic>
      <p:sp>
        <p:nvSpPr>
          <p:cNvPr id="1403" name="文本"/>
          <p:cNvSpPr>
            <a:spLocks noGrp="1"/>
          </p:cNvSpPr>
          <p:nvPr>
            <p:ph type="ctrTitle"/>
          </p:nvPr>
        </p:nvSpPr>
        <p:spPr>
          <a:xfrm>
            <a:off x="3485661" y="2623146"/>
            <a:ext cx="4091676" cy="617016"/>
          </a:xfrm>
          <a:prstGeom prst="rect">
            <a:avLst/>
          </a:prstGeom>
        </p:spPr>
        <p:txBody>
          <a:bodyPr lIns="0" tIns="0" rIns="0" bIns="0">
            <a:noAutofit/>
          </a:bodyPr>
          <a:lstStyle/>
          <a:p>
            <a:pPr algn="ctr">
              <a:lnSpc>
                <a:spcPts val="6000"/>
              </a:lnSpc>
            </a:pPr>
            <a:r>
              <a:rPr lang="zh-CN" altLang="en-US" sz="5000" dirty="0">
                <a:solidFill>
                  <a:srgbClr val="F6F6F6">
                    <a:alpha val="100000"/>
                  </a:srgbClr>
                </a:solidFill>
                <a:latin typeface="Microsoft YaHei" charset="-122"/>
                <a:ea typeface="Microsoft YaHei" charset="-122"/>
                <a:cs typeface="Microsoft YaHei" charset="-122"/>
              </a:rPr>
              <a:t>项目</a:t>
            </a:r>
            <a:r>
              <a:rPr lang="zh-CN" altLang="en-US" sz="5000" b="0" i="0" u="none" spc="0" dirty="0">
                <a:solidFill>
                  <a:srgbClr val="F6F6F6">
                    <a:alpha val="100000"/>
                  </a:srgbClr>
                </a:solidFill>
                <a:latin typeface="Microsoft YaHei" charset="-122"/>
                <a:ea typeface="Microsoft YaHei" charset="-122"/>
                <a:cs typeface="Microsoft YaHei" charset="-122"/>
              </a:rPr>
              <a:t>介绍</a:t>
            </a:r>
            <a:endParaRPr kumimoji="1" lang="zh-CN" altLang="en-US" sz="2000" dirty="0">
              <a:solidFill>
                <a:srgbClr val="000000"/>
              </a:solidFill>
            </a:endParaRPr>
          </a:p>
        </p:txBody>
      </p:sp>
      <p:sp>
        <p:nvSpPr>
          <p:cNvPr id="2411" name="文本"/>
          <p:cNvSpPr>
            <a:spLocks noGrp="1"/>
          </p:cNvSpPr>
          <p:nvPr>
            <p:ph type="ctrTitle"/>
          </p:nvPr>
        </p:nvSpPr>
        <p:spPr>
          <a:xfrm>
            <a:off x="2062945" y="4194908"/>
            <a:ext cx="11028784" cy="5596989"/>
          </a:xfrm>
          <a:prstGeom prst="rect">
            <a:avLst/>
          </a:prstGeom>
        </p:spPr>
        <p:txBody>
          <a:bodyPr lIns="0" tIns="0" rIns="0" bIns="0">
            <a:noAutofit/>
          </a:bodyPr>
          <a:lstStyle/>
          <a:p>
            <a:pPr>
              <a:lnSpc>
                <a:spcPct val="150000"/>
              </a:lnSpc>
            </a:pPr>
            <a:r>
              <a:rPr lang="en-US" altLang="zh-CN" sz="3200" dirty="0"/>
              <a:t>        </a:t>
            </a:r>
            <a:r>
              <a:rPr lang="zh-CN" altLang="zh-CN" sz="3200" dirty="0"/>
              <a:t>“即刻图谱”是一款基于微信运行的小程序，无需安装，登录后即可直接运行。即刻图谱是基于：知识图谱、触手可及、共享知识理念所建立的平台。该平台面向有终身学习需求的各类人群进行了分别开发，用于增强日常学习与生活的便利性。与市面上的众多学习</a:t>
            </a:r>
            <a:r>
              <a:rPr lang="en-US" altLang="zh-CN" sz="3200" dirty="0"/>
              <a:t>APP</a:t>
            </a:r>
            <a:r>
              <a:rPr lang="zh-CN" altLang="zh-CN" sz="3200" dirty="0"/>
              <a:t>对比，即刻图谱无需下载，使用更为方便；具有极高的综合性，将众多功能强势结合；用户实现个性化定制。市面上大多学习</a:t>
            </a:r>
            <a:r>
              <a:rPr lang="en-US" altLang="zh-CN" sz="3200" dirty="0"/>
              <a:t>APP</a:t>
            </a:r>
            <a:r>
              <a:rPr lang="zh-CN" altLang="zh-CN" sz="3200" dirty="0"/>
              <a:t>形式表现为视频教学，题目解答等，但以知识图谱形式系统地展现知识体系的软件在市面上几乎没有。</a:t>
            </a:r>
            <a:endParaRPr kumimoji="1" lang="zh-CN" altLang="en-US" sz="3200" dirty="0">
              <a:solidFill>
                <a:srgbClr val="000000"/>
              </a:solidFill>
            </a:endParaRPr>
          </a:p>
        </p:txBody>
      </p:sp>
      <p:pic>
        <p:nvPicPr>
          <p:cNvPr id="3" name="图片 2"/>
          <p:cNvPicPr>
            <a:picLocks noChangeAspect="1"/>
          </p:cNvPicPr>
          <p:nvPr/>
        </p:nvPicPr>
        <p:blipFill>
          <a:blip r:embed="rId5"/>
          <a:stretch>
            <a:fillRect/>
          </a:stretch>
        </p:blipFill>
        <p:spPr>
          <a:xfrm>
            <a:off x="15305282" y="799946"/>
            <a:ext cx="5593057" cy="1211610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1000"/>
                                        <p:tgtEl>
                                          <p:spTgt spid="936"/>
                                        </p:tgtEl>
                                      </p:cBhvr>
                                    </p:animEffect>
                                    <p:anim calcmode="lin" valueType="num">
                                      <p:cBhvr>
                                        <p:cTn id="8" dur="1000" fill="hold"/>
                                        <p:tgtEl>
                                          <p:spTgt spid="936"/>
                                        </p:tgtEl>
                                        <p:attrNameLst>
                                          <p:attrName>ppt_x</p:attrName>
                                        </p:attrNameLst>
                                      </p:cBhvr>
                                      <p:tavLst>
                                        <p:tav tm="0">
                                          <p:val>
                                            <p:strVal val="#ppt_x"/>
                                          </p:val>
                                        </p:tav>
                                        <p:tav tm="100000">
                                          <p:val>
                                            <p:strVal val="#ppt_x"/>
                                          </p:val>
                                        </p:tav>
                                      </p:tavLst>
                                    </p:anim>
                                    <p:anim calcmode="lin" valueType="num">
                                      <p:cBhvr>
                                        <p:cTn id="9" dur="1000" fill="hold"/>
                                        <p:tgtEl>
                                          <p:spTgt spid="9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03"/>
                                        </p:tgtEl>
                                        <p:attrNameLst>
                                          <p:attrName>style.visibility</p:attrName>
                                        </p:attrNameLst>
                                      </p:cBhvr>
                                      <p:to>
                                        <p:strVal val="visible"/>
                                      </p:to>
                                    </p:set>
                                    <p:animEffect transition="in" filter="fade">
                                      <p:cBhvr>
                                        <p:cTn id="12" dur="1000"/>
                                        <p:tgtEl>
                                          <p:spTgt spid="1403"/>
                                        </p:tgtEl>
                                      </p:cBhvr>
                                    </p:animEffect>
                                    <p:anim calcmode="lin" valueType="num">
                                      <p:cBhvr>
                                        <p:cTn id="13" dur="1000" fill="hold"/>
                                        <p:tgtEl>
                                          <p:spTgt spid="1403"/>
                                        </p:tgtEl>
                                        <p:attrNameLst>
                                          <p:attrName>ppt_x</p:attrName>
                                        </p:attrNameLst>
                                      </p:cBhvr>
                                      <p:tavLst>
                                        <p:tav tm="0">
                                          <p:val>
                                            <p:strVal val="#ppt_x"/>
                                          </p:val>
                                        </p:tav>
                                        <p:tav tm="100000">
                                          <p:val>
                                            <p:strVal val="#ppt_x"/>
                                          </p:val>
                                        </p:tav>
                                      </p:tavLst>
                                    </p:anim>
                                    <p:anim calcmode="lin" valueType="num">
                                      <p:cBhvr>
                                        <p:cTn id="14" dur="1000" fill="hold"/>
                                        <p:tgtEl>
                                          <p:spTgt spid="140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grpId="0" nodeType="clickEffect">
                                  <p:stCondLst>
                                    <p:cond delay="0"/>
                                  </p:stCondLst>
                                  <p:childTnLst>
                                    <p:set>
                                      <p:cBhvr>
                                        <p:cTn id="18" dur="1" fill="hold">
                                          <p:stCondLst>
                                            <p:cond delay="0"/>
                                          </p:stCondLst>
                                        </p:cTn>
                                        <p:tgtEl>
                                          <p:spTgt spid="2411"/>
                                        </p:tgtEl>
                                        <p:attrNameLst>
                                          <p:attrName>style.visibility</p:attrName>
                                        </p:attrNameLst>
                                      </p:cBhvr>
                                      <p:to>
                                        <p:strVal val="visible"/>
                                      </p:to>
                                    </p:set>
                                    <p:animEffect transition="in" filter="fade">
                                      <p:cBhvr>
                                        <p:cTn id="19" dur="800" decel="100000"/>
                                        <p:tgtEl>
                                          <p:spTgt spid="2411"/>
                                        </p:tgtEl>
                                      </p:cBhvr>
                                    </p:animEffect>
                                    <p:anim calcmode="lin" valueType="num">
                                      <p:cBhvr>
                                        <p:cTn id="20" dur="800" decel="100000" fill="hold"/>
                                        <p:tgtEl>
                                          <p:spTgt spid="2411"/>
                                        </p:tgtEl>
                                        <p:attrNameLst>
                                          <p:attrName>style.rotation</p:attrName>
                                        </p:attrNameLst>
                                      </p:cBhvr>
                                      <p:tavLst>
                                        <p:tav tm="0">
                                          <p:val>
                                            <p:fltVal val="-90"/>
                                          </p:val>
                                        </p:tav>
                                        <p:tav tm="100000">
                                          <p:val>
                                            <p:fltVal val="0"/>
                                          </p:val>
                                        </p:tav>
                                      </p:tavLst>
                                    </p:anim>
                                    <p:anim calcmode="lin" valueType="num">
                                      <p:cBhvr>
                                        <p:cTn id="21" dur="800" decel="100000" fill="hold"/>
                                        <p:tgtEl>
                                          <p:spTgt spid="2411"/>
                                        </p:tgtEl>
                                        <p:attrNameLst>
                                          <p:attrName>ppt_x</p:attrName>
                                        </p:attrNameLst>
                                      </p:cBhvr>
                                      <p:tavLst>
                                        <p:tav tm="0">
                                          <p:val>
                                            <p:strVal val="#ppt_x+0.4"/>
                                          </p:val>
                                        </p:tav>
                                        <p:tav tm="100000">
                                          <p:val>
                                            <p:strVal val="#ppt_x-0.05"/>
                                          </p:val>
                                        </p:tav>
                                      </p:tavLst>
                                    </p:anim>
                                    <p:anim calcmode="lin" valueType="num">
                                      <p:cBhvr>
                                        <p:cTn id="22" dur="800" decel="100000" fill="hold"/>
                                        <p:tgtEl>
                                          <p:spTgt spid="2411"/>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2411"/>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2411"/>
                                        </p:tgtEl>
                                        <p:attrNameLst>
                                          <p:attrName>ppt_y</p:attrName>
                                        </p:attrNameLst>
                                      </p:cBhvr>
                                      <p:tavLst>
                                        <p:tav tm="0">
                                          <p:val>
                                            <p:strVal val="#ppt_y+0.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p:bldP spid="24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sp>
        <p:nvSpPr>
          <p:cNvPr id="1403" name="文本"/>
          <p:cNvSpPr>
            <a:spLocks noGrp="1"/>
          </p:cNvSpPr>
          <p:nvPr>
            <p:ph type="ctrTitle"/>
          </p:nvPr>
        </p:nvSpPr>
        <p:spPr>
          <a:xfrm>
            <a:off x="3508119" y="3630266"/>
            <a:ext cx="4091676" cy="617016"/>
          </a:xfrm>
          <a:prstGeom prst="rect">
            <a:avLst/>
          </a:prstGeom>
        </p:spPr>
        <p:txBody>
          <a:bodyPr lIns="0" tIns="0" rIns="0" bIns="0">
            <a:noAutofit/>
          </a:bodyPr>
          <a:lstStyle/>
          <a:p>
            <a:pPr algn="ctr">
              <a:lnSpc>
                <a:spcPts val="6000"/>
              </a:lnSpc>
            </a:pPr>
            <a:r>
              <a:rPr lang="zh-CN" altLang="en-US" sz="5000" dirty="0">
                <a:solidFill>
                  <a:srgbClr val="F6F6F6">
                    <a:alpha val="100000"/>
                  </a:srgbClr>
                </a:solidFill>
                <a:latin typeface="Microsoft YaHei" charset="-122"/>
                <a:ea typeface="Microsoft YaHei" charset="-122"/>
                <a:cs typeface="Microsoft YaHei" charset="-122"/>
              </a:rPr>
              <a:t>项目</a:t>
            </a:r>
            <a:r>
              <a:rPr lang="zh-CN" altLang="en-US" sz="5000" b="0" i="0" u="none" spc="0" dirty="0">
                <a:solidFill>
                  <a:srgbClr val="F6F6F6">
                    <a:alpha val="100000"/>
                  </a:srgbClr>
                </a:solidFill>
                <a:latin typeface="Microsoft YaHei" charset="-122"/>
                <a:ea typeface="Microsoft YaHei" charset="-122"/>
                <a:cs typeface="Microsoft YaHei" charset="-122"/>
              </a:rPr>
              <a:t>介绍</a:t>
            </a:r>
            <a:endParaRPr kumimoji="1" lang="zh-CN" altLang="en-US" sz="2000" dirty="0">
              <a:solidFill>
                <a:srgbClr val="000000"/>
              </a:solidFill>
            </a:endParaRPr>
          </a:p>
        </p:txBody>
      </p:sp>
      <p:pic>
        <p:nvPicPr>
          <p:cNvPr id="7" name="图片 6">
            <a:extLst>
              <a:ext uri="{FF2B5EF4-FFF2-40B4-BE49-F238E27FC236}">
                <a16:creationId xmlns:a16="http://schemas.microsoft.com/office/drawing/2014/main" id="{BA9DCEB2-6508-4AB6-9311-B9F4BBA4E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635" y="538609"/>
            <a:ext cx="16851707" cy="12638780"/>
          </a:xfrm>
          <a:prstGeom prst="rect">
            <a:avLst/>
          </a:prstGeom>
        </p:spPr>
      </p:pic>
      <p:pic>
        <p:nvPicPr>
          <p:cNvPr id="5" name="图片 4">
            <a:extLst>
              <a:ext uri="{FF2B5EF4-FFF2-40B4-BE49-F238E27FC236}">
                <a16:creationId xmlns:a16="http://schemas.microsoft.com/office/drawing/2014/main" id="{FD0F9A6D-BA49-4D90-8CB1-D4400857A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914" y="538609"/>
            <a:ext cx="21199151" cy="12638780"/>
          </a:xfrm>
          <a:prstGeom prst="rect">
            <a:avLst/>
          </a:prstGeom>
        </p:spPr>
      </p:pic>
    </p:spTree>
    <p:extLst>
      <p:ext uri="{BB962C8B-B14F-4D97-AF65-F5344CB8AC3E}">
        <p14:creationId xmlns:p14="http://schemas.microsoft.com/office/powerpoint/2010/main" val="2372187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03"/>
                                        </p:tgtEl>
                                        <p:attrNameLst>
                                          <p:attrName>style.visibility</p:attrName>
                                        </p:attrNameLst>
                                      </p:cBhvr>
                                      <p:to>
                                        <p:strVal val="visible"/>
                                      </p:to>
                                    </p:set>
                                    <p:animEffect transition="in" filter="fade">
                                      <p:cBhvr>
                                        <p:cTn id="7" dur="1000"/>
                                        <p:tgtEl>
                                          <p:spTgt spid="1403"/>
                                        </p:tgtEl>
                                      </p:cBhvr>
                                    </p:animEffect>
                                    <p:anim calcmode="lin" valueType="num">
                                      <p:cBhvr>
                                        <p:cTn id="8" dur="1000" fill="hold"/>
                                        <p:tgtEl>
                                          <p:spTgt spid="1403"/>
                                        </p:tgtEl>
                                        <p:attrNameLst>
                                          <p:attrName>ppt_x</p:attrName>
                                        </p:attrNameLst>
                                      </p:cBhvr>
                                      <p:tavLst>
                                        <p:tav tm="0">
                                          <p:val>
                                            <p:strVal val="#ppt_x"/>
                                          </p:val>
                                        </p:tav>
                                        <p:tav tm="100000">
                                          <p:val>
                                            <p:strVal val="#ppt_x"/>
                                          </p:val>
                                        </p:tav>
                                      </p:tavLst>
                                    </p:anim>
                                    <p:anim calcmode="lin" valueType="num">
                                      <p:cBhvr>
                                        <p:cTn id="9" dur="1000" fill="hold"/>
                                        <p:tgtEl>
                                          <p:spTgt spid="14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862992" y="6213050"/>
            <a:ext cx="4321808"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2</a:t>
            </a:r>
            <a:endParaRPr kumimoji="1" lang="zh-CN" altLang="en-US" sz="2000" dirty="0">
              <a:solidFill>
                <a:srgbClr val="000000"/>
              </a:solidFill>
            </a:endParaRPr>
          </a:p>
        </p:txBody>
      </p:sp>
      <p:sp>
        <p:nvSpPr>
          <p:cNvPr id="3361" name="文本"/>
          <p:cNvSpPr>
            <a:spLocks noGrp="1"/>
          </p:cNvSpPr>
          <p:nvPr>
            <p:ph type="ctrTitle"/>
          </p:nvPr>
        </p:nvSpPr>
        <p:spPr>
          <a:xfrm>
            <a:off x="6118204" y="5645834"/>
            <a:ext cx="4640152" cy="1128346"/>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团队介绍</a:t>
            </a:r>
            <a:endParaRPr kumimoji="1" lang="zh-CN" altLang="en-US" sz="2000" dirty="0">
              <a:solidFill>
                <a:srgbClr val="000000"/>
              </a:solidFill>
            </a:endParaRPr>
          </a:p>
        </p:txBody>
      </p:sp>
      <p:sp>
        <p:nvSpPr>
          <p:cNvPr id="4474" name="文本"/>
          <p:cNvSpPr>
            <a:spLocks noGrp="1"/>
          </p:cNvSpPr>
          <p:nvPr>
            <p:ph type="ctrTitle"/>
          </p:nvPr>
        </p:nvSpPr>
        <p:spPr>
          <a:xfrm>
            <a:off x="6118204" y="7115735"/>
            <a:ext cx="12147590" cy="493714"/>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Team</a:t>
            </a:r>
            <a:r>
              <a:rPr lang="zh-CN" altLang="en-US" sz="4442" b="0" i="0" u="none" spc="0" dirty="0">
                <a:solidFill>
                  <a:srgbClr val="FAA041">
                    <a:alpha val="100000"/>
                  </a:srgbClr>
                </a:solidFill>
                <a:latin typeface="Cinzel-Bold" charset="-122"/>
                <a:ea typeface="Cinzel-Bold" charset="-122"/>
                <a:cs typeface="Cinzel-Bold" charset="-122"/>
              </a:rPr>
              <a:t> introduction</a:t>
            </a: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2048" name="Picture" descr="Picture"/>
          <p:cNvPicPr>
            <a:picLocks noChangeAspect="1"/>
          </p:cNvPicPr>
          <p:nvPr/>
        </p:nvPicPr>
        <p:blipFill>
          <a:blip r:embed="rId4" cstate="print">
            <a:alphaModFix/>
          </a:blip>
          <a:stretch>
            <a:fillRect/>
          </a:stretch>
        </p:blipFill>
        <p:spPr>
          <a:xfrm>
            <a:off x="15249766" y="1501398"/>
            <a:ext cx="7973757" cy="9604752"/>
          </a:xfrm>
          <a:prstGeom prst="rect">
            <a:avLst/>
          </a:prstGeom>
          <a:effectLst>
            <a:outerShdw blurRad="152400" dist="201575" dir="2700000" algn="ctr">
              <a:srgbClr val="000000">
                <a:alpha val="64000"/>
              </a:srgbClr>
            </a:outerShdw>
          </a:effectLst>
        </p:spPr>
      </p:pic>
      <p:sp>
        <p:nvSpPr>
          <p:cNvPr id="3749" name="文本"/>
          <p:cNvSpPr>
            <a:spLocks noGrp="1"/>
          </p:cNvSpPr>
          <p:nvPr>
            <p:ph type="ctrTitle" idx="4294967295"/>
          </p:nvPr>
        </p:nvSpPr>
        <p:spPr>
          <a:xfrm>
            <a:off x="2718154" y="8123180"/>
            <a:ext cx="7962284" cy="630187"/>
          </a:xfrm>
          <a:prstGeom prst="rect">
            <a:avLst/>
          </a:prstGeom>
        </p:spPr>
        <p:txBody>
          <a:bodyPr lIns="0" tIns="0" rIns="0" bIns="0">
            <a:noAutofit/>
          </a:bodyPr>
          <a:lstStyle/>
          <a:p>
            <a:pPr algn="l">
              <a:lnSpc>
                <a:spcPts val="6000"/>
              </a:lnSpc>
            </a:pPr>
            <a:r>
              <a:rPr lang="zh-CN" altLang="en-US" sz="540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组长：</a:t>
            </a:r>
            <a:r>
              <a:rPr lang="zh-CN" altLang="en-US" sz="5400" b="0" i="0" u="none" spc="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邱奕盛</a:t>
            </a:r>
            <a:endParaRPr kumimoji="1" lang="zh-CN" altLang="en-US" sz="5400" dirty="0">
              <a:solidFill>
                <a:srgbClr val="000000"/>
              </a:solidFill>
            </a:endParaRPr>
          </a:p>
        </p:txBody>
      </p:sp>
      <p:sp>
        <p:nvSpPr>
          <p:cNvPr id="4862" name="文本"/>
          <p:cNvSpPr>
            <a:spLocks noGrp="1"/>
          </p:cNvSpPr>
          <p:nvPr>
            <p:ph type="ctrTitle" idx="4294967295"/>
          </p:nvPr>
        </p:nvSpPr>
        <p:spPr>
          <a:xfrm>
            <a:off x="2718154" y="9314018"/>
            <a:ext cx="9607523" cy="754856"/>
          </a:xfrm>
          <a:prstGeom prst="rect">
            <a:avLst/>
          </a:prstGeom>
        </p:spPr>
        <p:txBody>
          <a:bodyPr lIns="0" tIns="0" rIns="0" bIns="0">
            <a:noAutofit/>
          </a:bodyPr>
          <a:lstStyle/>
          <a:p>
            <a:pPr>
              <a:lnSpc>
                <a:spcPts val="3600"/>
              </a:lnSpc>
            </a:pPr>
            <a:r>
              <a:rPr lang="en-US" altLang="zh-CN" sz="2800" kern="1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800" kern="100" dirty="0">
                <a:latin typeface="微软雅黑" panose="020B0503020204020204" pitchFamily="34" charset="-122"/>
                <a:ea typeface="微软雅黑" panose="020B0503020204020204" pitchFamily="34" charset="-122"/>
                <a:cs typeface="微软雅黑" panose="020B0503020204020204" pitchFamily="34" charset="-122"/>
              </a:rPr>
              <a:t>他跟随江丰光教授学习《</a:t>
            </a:r>
            <a:r>
              <a:rPr lang="en-US" altLang="zh-CN" sz="2800" kern="100" dirty="0">
                <a:latin typeface="微软雅黑" panose="020B0503020204020204" pitchFamily="34" charset="-122"/>
                <a:ea typeface="微软雅黑" panose="020B0503020204020204" pitchFamily="34" charset="-122"/>
              </a:rPr>
              <a:t>STEM</a:t>
            </a:r>
            <a:r>
              <a:rPr lang="zh-CN" altLang="zh-CN" sz="2800" kern="100" dirty="0">
                <a:latin typeface="微软雅黑" panose="020B0503020204020204" pitchFamily="34" charset="-122"/>
                <a:ea typeface="微软雅黑" panose="020B0503020204020204" pitchFamily="34" charset="-122"/>
                <a:cs typeface="微软雅黑" panose="020B0503020204020204" pitchFamily="34" charset="-122"/>
              </a:rPr>
              <a:t>课程设计与案例分析》，曾参与教育智能硬件“掌控板”的制作，现为“虚谷物联”项目成员，该项目在国内创客教育界具有较大的影响力。他从</a:t>
            </a:r>
            <a:r>
              <a:rPr lang="en-US" altLang="zh-CN" sz="2800" kern="100" dirty="0">
                <a:latin typeface="微软雅黑" panose="020B0503020204020204" pitchFamily="34" charset="-122"/>
                <a:ea typeface="微软雅黑" panose="020B0503020204020204" pitchFamily="34" charset="-122"/>
                <a:cs typeface="微软雅黑" panose="020B0503020204020204" pitchFamily="34" charset="-122"/>
              </a:rPr>
              <a:t>2016</a:t>
            </a:r>
            <a:r>
              <a:rPr lang="zh-CN" altLang="zh-CN" sz="2800" kern="100" dirty="0">
                <a:latin typeface="微软雅黑" panose="020B0503020204020204" pitchFamily="34" charset="-122"/>
                <a:ea typeface="微软雅黑" panose="020B0503020204020204" pitchFamily="34" charset="-122"/>
                <a:cs typeface="微软雅黑" panose="020B0503020204020204" pitchFamily="34" charset="-122"/>
              </a:rPr>
              <a:t>年开始从事创客教育相关工作，致力于推进</a:t>
            </a:r>
            <a:r>
              <a:rPr lang="en-US" altLang="zh-CN" sz="2800" kern="100" dirty="0">
                <a:latin typeface="微软雅黑" panose="020B0503020204020204" pitchFamily="34" charset="-122"/>
                <a:ea typeface="微软雅黑" panose="020B0503020204020204" pitchFamily="34" charset="-122"/>
              </a:rPr>
              <a:t>STEAM</a:t>
            </a:r>
            <a:r>
              <a:rPr lang="zh-CN" altLang="zh-CN" sz="2800" kern="100" dirty="0">
                <a:latin typeface="微软雅黑" panose="020B0503020204020204" pitchFamily="34" charset="-122"/>
                <a:ea typeface="微软雅黑" panose="020B0503020204020204" pitchFamily="34" charset="-122"/>
                <a:cs typeface="微软雅黑" panose="020B0503020204020204" pitchFamily="34" charset="-122"/>
              </a:rPr>
              <a:t>教育。</a:t>
            </a:r>
            <a:endParaRPr kumimoji="1" lang="zh-CN" altLang="en-US" sz="2800"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152" y="680721"/>
            <a:ext cx="12353925" cy="7117125"/>
          </a:xfrm>
          <a:prstGeom prst="rect">
            <a:avLst/>
          </a:prstGeom>
        </p:spPr>
      </p:pic>
    </p:spTree>
    <p:extLst>
      <p:ext uri="{BB962C8B-B14F-4D97-AF65-F5344CB8AC3E}">
        <p14:creationId xmlns:p14="http://schemas.microsoft.com/office/powerpoint/2010/main" val="3622215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749"/>
                                        </p:tgtEl>
                                        <p:attrNameLst>
                                          <p:attrName>style.visibility</p:attrName>
                                        </p:attrNameLst>
                                      </p:cBhvr>
                                      <p:to>
                                        <p:strVal val="visible"/>
                                      </p:to>
                                    </p:set>
                                    <p:animEffect transition="in" filter="wheel(1)">
                                      <p:cBhvr>
                                        <p:cTn id="13" dur="2000"/>
                                        <p:tgtEl>
                                          <p:spTgt spid="374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862"/>
                                        </p:tgtEl>
                                        <p:attrNameLst>
                                          <p:attrName>style.visibility</p:attrName>
                                        </p:attrNameLst>
                                      </p:cBhvr>
                                      <p:to>
                                        <p:strVal val="visible"/>
                                      </p:to>
                                    </p:set>
                                    <p:animEffect transition="in" filter="wheel(1)">
                                      <p:cBhvr>
                                        <p:cTn id="16" dur="2000"/>
                                        <p:tgtEl>
                                          <p:spTgt spid="4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9" grpId="0"/>
      <p:bldP spid="48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188078" y="2247489"/>
            <a:ext cx="4532032" cy="4532032"/>
          </a:xfrm>
          <a:prstGeom prst="rect">
            <a:avLst/>
          </a:prstGeom>
        </p:spPr>
      </p:pic>
      <p:pic>
        <p:nvPicPr>
          <p:cNvPr id="1403" name="Picture" descr="Picture"/>
          <p:cNvPicPr>
            <a:picLocks noChangeAspect="1"/>
          </p:cNvPicPr>
          <p:nvPr/>
        </p:nvPicPr>
        <p:blipFill>
          <a:blip r:embed="rId5" cstate="print">
            <a:alphaModFix/>
          </a:blip>
          <a:stretch>
            <a:fillRect/>
          </a:stretch>
        </p:blipFill>
        <p:spPr>
          <a:xfrm>
            <a:off x="12776415" y="2247489"/>
            <a:ext cx="4532032" cy="4532032"/>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7971932" y="7017404"/>
            <a:ext cx="4532032" cy="4532032"/>
          </a:xfrm>
          <a:prstGeom prst="rect">
            <a:avLst/>
          </a:prstGeom>
        </p:spPr>
      </p:pic>
      <p:pic>
        <p:nvPicPr>
          <p:cNvPr id="2340" name="Picture" descr="Picture"/>
          <p:cNvPicPr>
            <a:picLocks noChangeAspect="1"/>
          </p:cNvPicPr>
          <p:nvPr/>
        </p:nvPicPr>
        <p:blipFill>
          <a:blip r:embed="rId6" cstate="print">
            <a:alphaModFix/>
          </a:blip>
          <a:stretch>
            <a:fillRect/>
          </a:stretch>
        </p:blipFill>
        <p:spPr>
          <a:xfrm>
            <a:off x="17567345" y="7017404"/>
            <a:ext cx="4532032" cy="4532032"/>
          </a:xfrm>
          <a:prstGeom prst="rect">
            <a:avLst/>
          </a:prstGeom>
        </p:spPr>
      </p:pic>
      <p:pic>
        <p:nvPicPr>
          <p:cNvPr id="2809" name="Picture" descr="Picture"/>
          <p:cNvPicPr>
            <a:picLocks noChangeAspect="1"/>
          </p:cNvPicPr>
          <p:nvPr/>
        </p:nvPicPr>
        <p:blipFill>
          <a:blip r:embed="rId7" cstate="print">
            <a:alphaModFix/>
          </a:blip>
          <a:stretch>
            <a:fillRect/>
          </a:stretch>
        </p:blipFill>
        <p:spPr>
          <a:xfrm>
            <a:off x="3188252" y="6940285"/>
            <a:ext cx="4627813" cy="4609151"/>
          </a:xfrm>
          <a:prstGeom prst="rect">
            <a:avLst/>
          </a:prstGeom>
        </p:spPr>
      </p:pic>
      <p:pic>
        <p:nvPicPr>
          <p:cNvPr id="3277" name="Picture" descr="Picture"/>
          <p:cNvPicPr>
            <a:picLocks noChangeAspect="1"/>
          </p:cNvPicPr>
          <p:nvPr/>
        </p:nvPicPr>
        <p:blipFill>
          <a:blip r:embed="rId8" cstate="print">
            <a:alphaModFix/>
          </a:blip>
          <a:stretch>
            <a:fillRect/>
          </a:stretch>
        </p:blipFill>
        <p:spPr>
          <a:xfrm>
            <a:off x="8080886" y="2208930"/>
            <a:ext cx="4538769" cy="4609151"/>
          </a:xfrm>
          <a:prstGeom prst="rect">
            <a:avLst/>
          </a:prstGeom>
        </p:spPr>
      </p:pic>
      <p:pic>
        <p:nvPicPr>
          <p:cNvPr id="3745" name="Picture" descr="Picture"/>
          <p:cNvPicPr>
            <a:picLocks noChangeAspect="1"/>
          </p:cNvPicPr>
          <p:nvPr/>
        </p:nvPicPr>
        <p:blipFill>
          <a:blip r:embed="rId9" cstate="print">
            <a:alphaModFix/>
          </a:blip>
          <a:stretch>
            <a:fillRect/>
          </a:stretch>
        </p:blipFill>
        <p:spPr>
          <a:xfrm>
            <a:off x="17612822" y="2261840"/>
            <a:ext cx="4537824" cy="4609151"/>
          </a:xfrm>
          <a:prstGeom prst="rect">
            <a:avLst/>
          </a:prstGeom>
        </p:spPr>
      </p:pic>
      <p:pic>
        <p:nvPicPr>
          <p:cNvPr id="4215" name="Picture" descr="Picture"/>
          <p:cNvPicPr>
            <a:picLocks noChangeAspect="1"/>
          </p:cNvPicPr>
          <p:nvPr/>
        </p:nvPicPr>
        <p:blipFill>
          <a:blip r:embed="rId10" cstate="print">
            <a:alphaModFix/>
          </a:blip>
          <a:stretch>
            <a:fillRect/>
          </a:stretch>
        </p:blipFill>
        <p:spPr>
          <a:xfrm>
            <a:off x="12776415" y="6882142"/>
            <a:ext cx="4502856" cy="4609151"/>
          </a:xfrm>
          <a:prstGeom prst="rect">
            <a:avLst/>
          </a:prstGeom>
        </p:spPr>
      </p:pic>
      <p:sp>
        <p:nvSpPr>
          <p:cNvPr id="4685" name="文本"/>
          <p:cNvSpPr>
            <a:spLocks noGrp="1"/>
          </p:cNvSpPr>
          <p:nvPr>
            <p:ph type="ctrTitle" idx="4294967295"/>
          </p:nvPr>
        </p:nvSpPr>
        <p:spPr>
          <a:xfrm>
            <a:off x="3352824" y="8723676"/>
            <a:ext cx="4545805" cy="2134823"/>
          </a:xfrm>
          <a:prstGeom prst="rect">
            <a:avLst/>
          </a:prstGeom>
        </p:spPr>
        <p:txBody>
          <a:bodyPr lIns="0" tIns="0" rIns="0" bIns="0">
            <a:noAutofit/>
          </a:bodyPr>
          <a:lstStyle/>
          <a:p>
            <a:pPr>
              <a:lnSpc>
                <a:spcPts val="3600"/>
              </a:lnSpc>
            </a:pPr>
            <a:r>
              <a:rPr lang="zh-CN" altLang="zh-CN" sz="2400" dirty="0">
                <a:solidFill>
                  <a:schemeClr val="bg1"/>
                </a:solidFill>
                <a:latin typeface="微软雅黑" panose="020B0503020204020204" pitchFamily="34" charset="-122"/>
                <a:ea typeface="微软雅黑" panose="020B0503020204020204" pitchFamily="34" charset="-122"/>
              </a:rPr>
              <a:t>高中开始接触编程，对软件有浓厚的兴趣，曾多次参加程序设计竞赛并获奖，现为学校</a:t>
            </a:r>
            <a:r>
              <a:rPr lang="en-US" altLang="zh-CN" sz="2400" dirty="0">
                <a:solidFill>
                  <a:schemeClr val="bg1"/>
                </a:solidFill>
                <a:latin typeface="微软雅黑" panose="020B0503020204020204" pitchFamily="34" charset="-122"/>
                <a:ea typeface="微软雅黑" panose="020B0503020204020204" pitchFamily="34" charset="-122"/>
              </a:rPr>
              <a:t>ACM</a:t>
            </a:r>
            <a:r>
              <a:rPr lang="zh-CN" altLang="zh-CN" sz="2400" dirty="0">
                <a:solidFill>
                  <a:schemeClr val="bg1"/>
                </a:solidFill>
                <a:latin typeface="微软雅黑" panose="020B0503020204020204" pitchFamily="34" charset="-122"/>
                <a:ea typeface="微软雅黑" panose="020B0503020204020204" pitchFamily="34" charset="-122"/>
              </a:rPr>
              <a:t>俱乐部现役成员。</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715" name="文本"/>
          <p:cNvSpPr>
            <a:spLocks noGrp="1"/>
          </p:cNvSpPr>
          <p:nvPr>
            <p:ph type="ctrTitle" idx="4294967295"/>
          </p:nvPr>
        </p:nvSpPr>
        <p:spPr>
          <a:xfrm>
            <a:off x="3188252" y="7682667"/>
            <a:ext cx="4504055" cy="497955"/>
          </a:xfrm>
          <a:prstGeom prst="rect">
            <a:avLst/>
          </a:prstGeom>
        </p:spPr>
        <p:txBody>
          <a:bodyPr lIns="0" tIns="0" rIns="0" bIns="0">
            <a:noAutofit/>
          </a:bodyPr>
          <a:lstStyle/>
          <a:p>
            <a:pPr algn="ctr">
              <a:lnSpc>
                <a:spcPts val="4800"/>
              </a:lnSpc>
            </a:pPr>
            <a:r>
              <a:rPr lang="zh-CN" altLang="en-US" sz="4000" b="0" i="0" u="none" spc="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杨成玺</a:t>
            </a:r>
            <a:endParaRPr kumimoji="1" lang="zh-CN" altLang="en-US" sz="2000" dirty="0">
              <a:solidFill>
                <a:srgbClr val="000000"/>
              </a:solidFill>
            </a:endParaRPr>
          </a:p>
        </p:txBody>
      </p:sp>
      <p:sp>
        <p:nvSpPr>
          <p:cNvPr id="6828" name="文本"/>
          <p:cNvSpPr>
            <a:spLocks noGrp="1"/>
          </p:cNvSpPr>
          <p:nvPr>
            <p:ph type="ctrTitle" idx="4294967295"/>
          </p:nvPr>
        </p:nvSpPr>
        <p:spPr>
          <a:xfrm>
            <a:off x="8201552" y="4005320"/>
            <a:ext cx="4535578" cy="1954985"/>
          </a:xfrm>
          <a:prstGeom prst="rect">
            <a:avLst/>
          </a:prstGeom>
        </p:spPr>
        <p:txBody>
          <a:bodyPr lIns="0" tIns="0" rIns="0" bIns="0">
            <a:noAutofit/>
          </a:bodyPr>
          <a:lstStyle/>
          <a:p>
            <a:pPr>
              <a:lnSpc>
                <a:spcPts val="3600"/>
              </a:lnSpc>
            </a:pPr>
            <a:r>
              <a:rPr lang="zh-CN" altLang="zh-CN" sz="2400" kern="100" dirty="0">
                <a:solidFill>
                  <a:schemeClr val="bg1"/>
                </a:solidFill>
                <a:ea typeface="微软雅黑" panose="020B0503020204020204" pitchFamily="34" charset="-122"/>
                <a:cs typeface="微软雅黑" panose="020B0503020204020204" pitchFamily="34" charset="-122"/>
              </a:rPr>
              <a:t>大学期间参与运营并管理团委直属院部微信公众号。对科技创新有极大的兴趣。</a:t>
            </a:r>
            <a:endParaRPr kumimoji="1" lang="zh-CN" altLang="en-US" sz="2400" dirty="0">
              <a:solidFill>
                <a:schemeClr val="bg1"/>
              </a:solidFill>
            </a:endParaRPr>
          </a:p>
        </p:txBody>
      </p:sp>
      <p:sp>
        <p:nvSpPr>
          <p:cNvPr id="7858" name="文本"/>
          <p:cNvSpPr>
            <a:spLocks noGrp="1"/>
          </p:cNvSpPr>
          <p:nvPr>
            <p:ph type="ctrTitle" idx="4294967295"/>
          </p:nvPr>
        </p:nvSpPr>
        <p:spPr>
          <a:xfrm>
            <a:off x="7898629" y="2999488"/>
            <a:ext cx="4504055" cy="499939"/>
          </a:xfrm>
          <a:prstGeom prst="rect">
            <a:avLst/>
          </a:prstGeom>
        </p:spPr>
        <p:txBody>
          <a:bodyPr lIns="0" tIns="0" rIns="0" bIns="0">
            <a:noAutofit/>
          </a:bodyPr>
          <a:lstStyle/>
          <a:p>
            <a:pPr algn="ctr">
              <a:lnSpc>
                <a:spcPts val="4800"/>
              </a:lnSpc>
            </a:pPr>
            <a:r>
              <a:rPr lang="zh-CN" altLang="en-US" sz="4000" b="0" i="0" u="none" spc="0" dirty="0">
                <a:ln w="1">
                  <a:solidFill>
                    <a:srgbClr val="FEFEFE">
                      <a:alpha val="100000"/>
                    </a:srgbClr>
                  </a:solidFill>
                </a:ln>
                <a:solidFill>
                  <a:srgbClr val="FEFEFE">
                    <a:alpha val="100000"/>
                  </a:srgbClr>
                </a:solidFill>
                <a:latin typeface="Microsoft YaHei" charset="-122"/>
                <a:ea typeface="Microsoft YaHei" charset="-122"/>
                <a:cs typeface="Microsoft YaHei" charset="-122"/>
              </a:rPr>
              <a:t>宣艾嘉</a:t>
            </a:r>
            <a:endParaRPr kumimoji="1" lang="zh-CN" altLang="en-US" sz="2000" dirty="0">
              <a:solidFill>
                <a:srgbClr val="000000"/>
              </a:solidFill>
            </a:endParaRPr>
          </a:p>
        </p:txBody>
      </p:sp>
      <p:sp>
        <p:nvSpPr>
          <p:cNvPr id="8971" name="文本"/>
          <p:cNvSpPr>
            <a:spLocks noGrp="1"/>
          </p:cNvSpPr>
          <p:nvPr>
            <p:ph type="ctrTitle" idx="4294967295"/>
          </p:nvPr>
        </p:nvSpPr>
        <p:spPr>
          <a:xfrm>
            <a:off x="17732260" y="4058230"/>
            <a:ext cx="4545805" cy="2247319"/>
          </a:xfrm>
          <a:prstGeom prst="rect">
            <a:avLst/>
          </a:prstGeom>
        </p:spPr>
        <p:txBody>
          <a:bodyPr lIns="0" tIns="0" rIns="0" bIns="0">
            <a:noAutofit/>
          </a:bodyPr>
          <a:lstStyle/>
          <a:p>
            <a:pPr>
              <a:lnSpc>
                <a:spcPts val="3600"/>
              </a:lnSpc>
            </a:pPr>
            <a:r>
              <a:rPr lang="zh-CN" altLang="zh-CN" sz="24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高中期间为机器人战队一员，曾参加机器人投篮大赛，且一直对科技开发有浓厚的兴趣。</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002" name="文本"/>
          <p:cNvSpPr>
            <a:spLocks noGrp="1"/>
          </p:cNvSpPr>
          <p:nvPr>
            <p:ph type="ctrTitle" idx="4294967295"/>
          </p:nvPr>
        </p:nvSpPr>
        <p:spPr>
          <a:xfrm>
            <a:off x="17732260" y="2995023"/>
            <a:ext cx="4504055" cy="496466"/>
          </a:xfrm>
          <a:prstGeom prst="rect">
            <a:avLst/>
          </a:prstGeom>
        </p:spPr>
        <p:txBody>
          <a:bodyPr lIns="0" tIns="0" rIns="0" bIns="0">
            <a:noAutofit/>
          </a:bodyPr>
          <a:lstStyle/>
          <a:p>
            <a:pPr algn="ctr">
              <a:lnSpc>
                <a:spcPts val="4800"/>
              </a:lnSpc>
            </a:pPr>
            <a:r>
              <a:rPr kumimoji="1" lang="zh-CN" altLang="en-US" sz="4000" dirty="0">
                <a:solidFill>
                  <a:schemeClr val="bg1"/>
                </a:solidFill>
                <a:latin typeface="微软雅黑" panose="020B0503020204020204" pitchFamily="34" charset="-122"/>
                <a:ea typeface="微软雅黑" panose="020B0503020204020204" pitchFamily="34" charset="-122"/>
              </a:rPr>
              <a:t>王志乾</a:t>
            </a:r>
          </a:p>
        </p:txBody>
      </p:sp>
      <p:sp>
        <p:nvSpPr>
          <p:cNvPr id="11117" name="文本"/>
          <p:cNvSpPr>
            <a:spLocks noGrp="1"/>
          </p:cNvSpPr>
          <p:nvPr>
            <p:ph type="ctrTitle" idx="4294967295"/>
          </p:nvPr>
        </p:nvSpPr>
        <p:spPr>
          <a:xfrm>
            <a:off x="12863006" y="8504438"/>
            <a:ext cx="4545805" cy="2573297"/>
          </a:xfrm>
          <a:prstGeom prst="rect">
            <a:avLst/>
          </a:prstGeom>
        </p:spPr>
        <p:txBody>
          <a:bodyPr lIns="0" tIns="0" rIns="0" bIns="0">
            <a:noAutofit/>
          </a:bodyPr>
          <a:lstStyle/>
          <a:p>
            <a:pPr>
              <a:lnSpc>
                <a:spcPts val="3600"/>
              </a:lnSpc>
            </a:pPr>
            <a:r>
              <a:rPr lang="zh-CN" altLang="zh-CN" sz="2400" dirty="0">
                <a:solidFill>
                  <a:schemeClr val="bg1"/>
                </a:solidFill>
                <a:latin typeface="微软雅黑" panose="020B0503020204020204" pitchFamily="34" charset="-122"/>
                <a:ea typeface="微软雅黑" panose="020B0503020204020204" pitchFamily="34" charset="-122"/>
              </a:rPr>
              <a:t>对计算机硬件组成、各硬件协作方式、网络构成、交换机及路由器等网络硬件有着初步的理解。熟悉</a:t>
            </a:r>
            <a:r>
              <a:rPr lang="en-US" altLang="zh-CN" sz="2400" dirty="0">
                <a:solidFill>
                  <a:schemeClr val="bg1"/>
                </a:solidFill>
                <a:latin typeface="微软雅黑" panose="020B0503020204020204" pitchFamily="34" charset="-122"/>
                <a:ea typeface="微软雅黑" panose="020B0503020204020204" pitchFamily="34" charset="-122"/>
              </a:rPr>
              <a:t>Windows</a:t>
            </a:r>
            <a:r>
              <a:rPr lang="zh-CN" altLang="zh-CN" sz="2400" dirty="0">
                <a:solidFill>
                  <a:schemeClr val="bg1"/>
                </a:solidFill>
                <a:latin typeface="微软雅黑" panose="020B0503020204020204" pitchFamily="34" charset="-122"/>
                <a:ea typeface="微软雅黑" panose="020B0503020204020204" pitchFamily="34" charset="-122"/>
              </a:rPr>
              <a:t>操作系统并接触</a:t>
            </a:r>
            <a:r>
              <a:rPr lang="en-US" altLang="zh-CN" sz="2400" dirty="0">
                <a:solidFill>
                  <a:schemeClr val="bg1"/>
                </a:solidFill>
                <a:latin typeface="微软雅黑" panose="020B0503020204020204" pitchFamily="34" charset="-122"/>
                <a:ea typeface="微软雅黑" panose="020B0503020204020204" pitchFamily="34" charset="-122"/>
              </a:rPr>
              <a:t>Linux</a:t>
            </a:r>
            <a:r>
              <a:rPr lang="zh-CN" altLang="zh-CN" sz="2400" dirty="0">
                <a:solidFill>
                  <a:schemeClr val="bg1"/>
                </a:solidFill>
                <a:latin typeface="微软雅黑" panose="020B0503020204020204" pitchFamily="34" charset="-122"/>
                <a:ea typeface="微软雅黑" panose="020B0503020204020204" pitchFamily="34" charset="-122"/>
              </a:rPr>
              <a:t>与</a:t>
            </a:r>
            <a:r>
              <a:rPr lang="en-US" altLang="zh-CN" sz="2400" dirty="0" err="1">
                <a:solidFill>
                  <a:schemeClr val="bg1"/>
                </a:solidFill>
                <a:latin typeface="微软雅黑" panose="020B0503020204020204" pitchFamily="34" charset="-122"/>
                <a:ea typeface="微软雅黑" panose="020B0503020204020204" pitchFamily="34" charset="-122"/>
              </a:rPr>
              <a:t>MacOS</a:t>
            </a:r>
            <a:r>
              <a:rPr lang="zh-CN" altLang="zh-CN" sz="2400" dirty="0">
                <a:solidFill>
                  <a:schemeClr val="bg1"/>
                </a:solidFill>
                <a:latin typeface="微软雅黑" panose="020B0503020204020204" pitchFamily="34" charset="-122"/>
                <a:ea typeface="微软雅黑" panose="020B0503020204020204" pitchFamily="34" charset="-122"/>
              </a:rPr>
              <a:t>。除此之外，还关注前沿科技，爱好健身。</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149" name="文本"/>
          <p:cNvSpPr>
            <a:spLocks noGrp="1"/>
          </p:cNvSpPr>
          <p:nvPr>
            <p:ph type="ctrTitle" idx="4294967295"/>
          </p:nvPr>
        </p:nvSpPr>
        <p:spPr>
          <a:xfrm>
            <a:off x="12784227" y="7682667"/>
            <a:ext cx="4504055" cy="500435"/>
          </a:xfrm>
          <a:prstGeom prst="rect">
            <a:avLst/>
          </a:prstGeom>
        </p:spPr>
        <p:txBody>
          <a:bodyPr lIns="0" tIns="0" rIns="0" bIns="0">
            <a:noAutofit/>
          </a:bodyPr>
          <a:lstStyle/>
          <a:p>
            <a:pPr algn="ctr">
              <a:lnSpc>
                <a:spcPts val="4800"/>
              </a:lnSpc>
            </a:pPr>
            <a:r>
              <a:rPr lang="zh-CN" altLang="en-US" sz="4000" b="0" i="0" u="none" spc="0" dirty="0">
                <a:ln w="1">
                  <a:solidFill>
                    <a:srgbClr val="FEFEFE">
                      <a:alpha val="100000"/>
                    </a:srgbClr>
                  </a:solidFill>
                </a:ln>
                <a:solidFill>
                  <a:srgbClr val="FEFEFE">
                    <a:alpha val="100000"/>
                  </a:srgbClr>
                </a:solidFill>
                <a:latin typeface="Microsoft YaHei" charset="-122"/>
                <a:ea typeface="Microsoft YaHei" charset="-122"/>
                <a:cs typeface="Microsoft YaHei" charset="-122"/>
              </a:rPr>
              <a:t>潘昊</a:t>
            </a:r>
            <a:endParaRPr kumimoji="1" lang="zh-CN" altLang="en-US" sz="2000" dirty="0">
              <a:solidFill>
                <a:srgbClr val="000000"/>
              </a:solidFill>
            </a:endParaRPr>
          </a:p>
        </p:txBody>
      </p:sp>
    </p:spTree>
    <p:extLst>
      <p:ext uri="{BB962C8B-B14F-4D97-AF65-F5344CB8AC3E}">
        <p14:creationId xmlns:p14="http://schemas.microsoft.com/office/powerpoint/2010/main" val="107233450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idx="4294967295"/>
          </p:nvPr>
        </p:nvSpPr>
        <p:spPr>
          <a:xfrm>
            <a:off x="945024" y="6212969"/>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3</a:t>
            </a:r>
            <a:endParaRPr kumimoji="1" lang="zh-CN" altLang="en-US" sz="2000" dirty="0">
              <a:solidFill>
                <a:srgbClr val="000000"/>
              </a:solidFill>
            </a:endParaRPr>
          </a:p>
        </p:txBody>
      </p:sp>
      <p:sp>
        <p:nvSpPr>
          <p:cNvPr id="3361" name="文本"/>
          <p:cNvSpPr>
            <a:spLocks noGrp="1"/>
          </p:cNvSpPr>
          <p:nvPr>
            <p:ph type="ctrTitle" idx="4294967295"/>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市场分析</a:t>
            </a:r>
            <a:endParaRPr kumimoji="1" lang="zh-CN" altLang="en-US" sz="2000" dirty="0">
              <a:solidFill>
                <a:srgbClr val="000000"/>
              </a:solidFill>
            </a:endParaRPr>
          </a:p>
        </p:txBody>
      </p:sp>
      <p:sp>
        <p:nvSpPr>
          <p:cNvPr id="4474" name="文本"/>
          <p:cNvSpPr>
            <a:spLocks noGrp="1"/>
          </p:cNvSpPr>
          <p:nvPr>
            <p:ph type="ctrTitle" idx="4294967295"/>
          </p:nvPr>
        </p:nvSpPr>
        <p:spPr>
          <a:xfrm>
            <a:off x="6118204" y="7125892"/>
            <a:ext cx="12147590" cy="412463"/>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Market analysis</a:t>
            </a:r>
            <a:r>
              <a:rPr lang="zh-CN" altLang="en-US" sz="4442" b="0" i="0" u="none" spc="0" dirty="0">
                <a:solidFill>
                  <a:srgbClr val="FAA041">
                    <a:alpha val="100000"/>
                  </a:srgbClr>
                </a:solidFill>
                <a:latin typeface="Cinzel-Bold" charset="-122"/>
                <a:ea typeface="Cinzel-Bold" charset="-122"/>
                <a:cs typeface="Cinzel-Bold" charset="-122"/>
              </a:rPr>
              <a:t>.</a:t>
            </a:r>
            <a:endParaRPr kumimoji="1" lang="zh-CN" altLang="en-US" sz="2000" dirty="0">
              <a:solidFill>
                <a:srgbClr val="000000"/>
              </a:solidFill>
            </a:endParaRPr>
          </a:p>
        </p:txBody>
      </p:sp>
    </p:spTree>
    <p:extLst>
      <p:ext uri="{BB962C8B-B14F-4D97-AF65-F5344CB8AC3E}">
        <p14:creationId xmlns:p14="http://schemas.microsoft.com/office/powerpoint/2010/main" val="280925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4389</TotalTime>
  <Words>1636</Words>
  <Application>Microsoft Office PowerPoint</Application>
  <PresentationFormat>自定义</PresentationFormat>
  <Paragraphs>118</Paragraphs>
  <Slides>30</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BlackOpsOne-Regular</vt:lpstr>
      <vt:lpstr>Cinzel-Bold</vt:lpstr>
      <vt:lpstr>Holy-Ravioli</vt:lpstr>
      <vt:lpstr>HYLiLiangHeiJ</vt:lpstr>
      <vt:lpstr>等线</vt:lpstr>
      <vt:lpstr>Microsoft YaHei</vt:lpstr>
      <vt:lpstr>Microsoft YaHei</vt:lpstr>
      <vt:lpstr>Arial</vt:lpstr>
      <vt:lpstr>Calibri</vt:lpstr>
      <vt:lpstr>Office Theme</vt:lpstr>
      <vt:lpstr>项目答辩</vt:lpstr>
      <vt:lpstr>目录</vt:lpstr>
      <vt:lpstr>PART 1</vt:lpstr>
      <vt:lpstr>项目介绍</vt:lpstr>
      <vt:lpstr>项目介绍</vt:lpstr>
      <vt:lpstr>PART 2</vt:lpstr>
      <vt:lpstr>组长：邱奕盛</vt:lpstr>
      <vt:lpstr>高中开始接触编程，对软件有浓厚的兴趣，曾多次参加程序设计竞赛并获奖，现为学校ACM俱乐部现役成员。</vt:lpstr>
      <vt:lpstr>PART 3</vt:lpstr>
      <vt:lpstr>        智慧学习相关的软件近期不断涌现，根据《智慧学习环境的研究现状和趋势》我们了解到，市面上常见的软件主要可以分为“通用学习支持技术类”“交互支持技术类”“协作支持技术类”“内容呈现支持技术类”“专业学科工具类”“智能代理与决策技术类”“基础设施类”等</vt:lpstr>
      <vt:lpstr>PowerPoint 演示文稿</vt:lpstr>
      <vt:lpstr>帮助老师减轻备课负担</vt:lpstr>
      <vt:lpstr>PART 4</vt:lpstr>
      <vt:lpstr>OpenKG.CN——开放的中文知识图谱 </vt:lpstr>
      <vt:lpstr>开放域中文知识图谱：《大词林》</vt:lpstr>
      <vt:lpstr>PART 5</vt:lpstr>
      <vt:lpstr>PowerPoint 演示文稿</vt:lpstr>
      <vt:lpstr>PowerPoint 演示文稿</vt:lpstr>
      <vt:lpstr>PowerPoint 演示文稿</vt:lpstr>
      <vt:lpstr>PowerPoint 演示文稿</vt:lpstr>
      <vt:lpstr>PowerPoint 演示文稿</vt:lpstr>
      <vt:lpstr>PowerPoint 演示文稿</vt:lpstr>
      <vt:lpstr>PART 6</vt:lpstr>
      <vt:lpstr>主要由各学校和教育培训机构统一购买，个人用户也可以单独购买</vt:lpstr>
      <vt:lpstr>财务与融资</vt:lpstr>
      <vt:lpstr>PART 7</vt:lpstr>
      <vt:lpstr>1</vt:lpstr>
      <vt:lpstr>PART 8</vt:lpstr>
      <vt:lpstr>PART 9</vt:lpstr>
      <vt:lpstr>感谢您的指导​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奕盛 邱</cp:lastModifiedBy>
  <cp:revision>63</cp:revision>
  <dcterms:modified xsi:type="dcterms:W3CDTF">2019-06-28T14:21:34Z</dcterms:modified>
</cp:coreProperties>
</file>